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38"/>
  </p:notesMasterIdLst>
  <p:sldIdLst>
    <p:sldId id="256" r:id="rId2"/>
    <p:sldId id="258" r:id="rId3"/>
    <p:sldId id="280" r:id="rId4"/>
    <p:sldId id="287" r:id="rId5"/>
    <p:sldId id="281" r:id="rId6"/>
    <p:sldId id="282" r:id="rId7"/>
    <p:sldId id="283" r:id="rId8"/>
    <p:sldId id="284" r:id="rId9"/>
    <p:sldId id="285" r:id="rId10"/>
    <p:sldId id="286"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5" r:id="rId28"/>
    <p:sldId id="307" r:id="rId29"/>
    <p:sldId id="308" r:id="rId30"/>
    <p:sldId id="309" r:id="rId31"/>
    <p:sldId id="306" r:id="rId32"/>
    <p:sldId id="310" r:id="rId33"/>
    <p:sldId id="304" r:id="rId34"/>
    <p:sldId id="311" r:id="rId35"/>
    <p:sldId id="312" r:id="rId36"/>
    <p:sldId id="313" r:id="rId37"/>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7" autoAdjust="0"/>
    <p:restoredTop sz="79468"/>
  </p:normalViewPr>
  <p:slideViewPr>
    <p:cSldViewPr snapToGrid="0">
      <p:cViewPr varScale="1">
        <p:scale>
          <a:sx n="89" d="100"/>
          <a:sy n="89" d="100"/>
        </p:scale>
        <p:origin x="2720"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vi-VN" dirty="0">
              <a:latin typeface="Times New Roman" panose="02020603050405020304" pitchFamily="18" charset="0"/>
              <a:cs typeface="Times New Roman" panose="02020603050405020304" pitchFamily="18" charset="0"/>
            </a:rPr>
            <a:t>Giới thiệu bài toán</a:t>
          </a:r>
        </a:p>
      </dgm:t>
    </dgm:pt>
    <dgm:pt modelId="{6C362217-FF26-4B51-BCBF-E58BA3601B09}" type="parTrans" cxnId="{7C0DB791-9BE2-4019-8CBB-B051DC0BA2DC}">
      <dgm:prSet/>
      <dgm:spPr/>
      <dgm:t>
        <a:bodyPr/>
        <a:lstStyle/>
        <a:p>
          <a:endParaRPr lang="en-US"/>
        </a:p>
      </dgm:t>
    </dgm:pt>
    <dgm:pt modelId="{5C1B2FC4-E6B5-4B1C-A4BE-98C901F8417D}" type="sibTrans" cxnId="{7C0DB791-9BE2-4019-8CBB-B051DC0BA2DC}">
      <dgm:prSet/>
      <dgm:spPr/>
      <dgm:t>
        <a:bodyPr/>
        <a:lstStyle/>
        <a:p>
          <a:endParaRPr lang="en-US"/>
        </a:p>
      </dgm:t>
    </dgm:pt>
    <dgm:pt modelId="{27BFC98D-CE3F-4D2A-91A0-EC381967408E}">
      <dgm:prSet phldrT="[Text]"/>
      <dgm:spPr/>
      <dgm:t>
        <a:bodyPr/>
        <a:lstStyle/>
        <a:p>
          <a:r>
            <a:rPr lang="en-US" dirty="0" err="1">
              <a:latin typeface="Times New Roman"/>
              <a:cs typeface="Times New Roman"/>
            </a:rPr>
            <a:t>Dữ</a:t>
          </a:r>
          <a:r>
            <a:rPr lang="en-US" dirty="0">
              <a:latin typeface="Times New Roman"/>
              <a:cs typeface="Times New Roman"/>
            </a:rPr>
            <a:t> </a:t>
          </a:r>
          <a:r>
            <a:rPr lang="en-US" dirty="0" err="1">
              <a:latin typeface="Times New Roman"/>
              <a:cs typeface="Times New Roman"/>
            </a:rPr>
            <a:t>liệu</a:t>
          </a:r>
          <a:r>
            <a:rPr lang="en-US" dirty="0">
              <a:latin typeface="Times New Roman"/>
              <a:cs typeface="Times New Roman"/>
            </a:rPr>
            <a:t> </a:t>
          </a:r>
          <a:r>
            <a:rPr lang="en-US" dirty="0" err="1">
              <a:latin typeface="Times New Roman"/>
              <a:cs typeface="Times New Roman"/>
            </a:rPr>
            <a:t>nghiên</a:t>
          </a:r>
          <a:r>
            <a:rPr lang="en-US" dirty="0">
              <a:latin typeface="Times New Roman"/>
              <a:cs typeface="Times New Roman"/>
            </a:rPr>
            <a:t> </a:t>
          </a:r>
          <a:r>
            <a:rPr lang="en-US" dirty="0" err="1">
              <a:latin typeface="Times New Roman"/>
              <a:cs typeface="Times New Roman"/>
            </a:rPr>
            <a:t>cứu</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7B1179A4-16E8-42F9-817C-F349778253EB}">
      <dgm:prSet phldrT="[Text]"/>
      <dgm:spPr/>
      <dgm:t>
        <a:bodyPr/>
        <a:lstStyle/>
        <a:p>
          <a:r>
            <a:rPr lang="vi-VN" dirty="0">
              <a:latin typeface="Times New Roman"/>
              <a:cs typeface="Times New Roman"/>
            </a:rPr>
            <a:t>Kết quả thực nghiệm</a:t>
          </a:r>
        </a:p>
      </dgm:t>
    </dgm:pt>
    <dgm:pt modelId="{F7157E32-1136-43A9-A238-60ABCD5BFB1B}" type="parTrans" cxnId="{135C9A01-CB40-461B-966D-19EB7B0BA48B}">
      <dgm:prSet/>
      <dgm:spPr/>
      <dgm:t>
        <a:bodyPr/>
        <a:lstStyle/>
        <a:p>
          <a:endParaRPr lang="en-US"/>
        </a:p>
      </dgm:t>
    </dgm:pt>
    <dgm:pt modelId="{DADB7EF3-A3A4-4026-B15D-0B4C6333E0E2}" type="sibTrans" cxnId="{135C9A01-CB40-461B-966D-19EB7B0BA48B}">
      <dgm:prSet/>
      <dgm:spPr/>
      <dgm:t>
        <a:bodyPr/>
        <a:lstStyle/>
        <a:p>
          <a:endParaRPr lang="en-US"/>
        </a:p>
      </dgm:t>
    </dgm:pt>
    <dgm:pt modelId="{4AAFA2E5-B861-3C4D-804E-9F19E99C0596}">
      <dgm:prSet/>
      <dgm:spPr/>
      <dgm:t>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endParaRPr lang="en-US" dirty="0">
            <a:latin typeface="Times New Roman" panose="02020603050405020304" pitchFamily="18" charset="0"/>
            <a:cs typeface="Times New Roman" panose="02020603050405020304" pitchFamily="18" charset="0"/>
          </a:endParaRPr>
        </a:p>
      </dgm:t>
    </dgm:pt>
    <dgm:pt modelId="{5D845B1D-BB0A-CD4F-BB27-6245A5106F1A}" type="parTrans" cxnId="{E94F4BF4-9AB5-AB42-AACD-D2321071B9E6}">
      <dgm:prSet/>
      <dgm:spPr/>
      <dgm:t>
        <a:bodyPr/>
        <a:lstStyle/>
        <a:p>
          <a:endParaRPr lang="en-US"/>
        </a:p>
      </dgm:t>
    </dgm:pt>
    <dgm:pt modelId="{92855619-2BE2-F24A-9097-60F155C3E79E}" type="sibTrans" cxnId="{E94F4BF4-9AB5-AB42-AACD-D2321071B9E6}">
      <dgm:prSet/>
      <dgm:spPr/>
      <dgm:t>
        <a:bodyPr/>
        <a:lstStyle/>
        <a:p>
          <a:endParaRPr lang="en-US"/>
        </a:p>
      </dgm:t>
    </dgm:pt>
    <dgm:pt modelId="{CDF50132-7AA0-A54F-9CE3-934C589097D1}">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dgm:t>
    </dgm:pt>
    <dgm:pt modelId="{F8582714-AC09-844D-ADC9-A2671A8E4F77}" type="parTrans" cxnId="{7D98766A-0D88-5D4A-8D2C-E6A7758A9B8C}">
      <dgm:prSet/>
      <dgm:spPr/>
      <dgm:t>
        <a:bodyPr/>
        <a:lstStyle/>
        <a:p>
          <a:endParaRPr lang="en-US"/>
        </a:p>
      </dgm:t>
    </dgm:pt>
    <dgm:pt modelId="{90AC2BC8-1F4B-4947-BCD7-FA8B22CC5588}" type="sibTrans" cxnId="{7D98766A-0D88-5D4A-8D2C-E6A7758A9B8C}">
      <dgm:prSet/>
      <dgm:spPr/>
      <dgm:t>
        <a:bodyPr/>
        <a:lstStyle/>
        <a:p>
          <a:endParaRPr lang="en-US"/>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5"/>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5"/>
      <dgm:spPr/>
    </dgm:pt>
    <dgm:pt modelId="{49A7C1FA-EADE-4D37-8AD7-65B6EE5DA1C2}" type="pres">
      <dgm:prSet presAssocID="{BA98134B-60A1-4F26-A7CB-8467F9F97642}" presName="dstNode" presStyleLbl="node1" presStyleIdx="0" presStyleCnt="5"/>
      <dgm:spPr/>
    </dgm:pt>
    <dgm:pt modelId="{585518D8-D76D-4DE8-AEF0-5FE0A693D852}" type="pres">
      <dgm:prSet presAssocID="{5343F06D-5950-4BA4-89F3-CC5F904F7977}" presName="text_1" presStyleLbl="node1" presStyleIdx="0" presStyleCnt="5">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5"/>
      <dgm:spPr/>
    </dgm:pt>
    <dgm:pt modelId="{5F2BB9B6-FAC7-4341-AEB9-E1F538ABD3D4}" type="pres">
      <dgm:prSet presAssocID="{27BFC98D-CE3F-4D2A-91A0-EC381967408E}" presName="text_2" presStyleLbl="node1" presStyleIdx="1" presStyleCnt="5">
        <dgm:presLayoutVars>
          <dgm:bulletEnabled val="1"/>
        </dgm:presLayoutVars>
      </dgm:prSet>
      <dgm:spPr/>
    </dgm:pt>
    <dgm:pt modelId="{F82CA463-B21D-4C4E-9EE1-43F1A5A0937C}" type="pres">
      <dgm:prSet presAssocID="{27BFC98D-CE3F-4D2A-91A0-EC381967408E}" presName="accent_2" presStyleCnt="0"/>
      <dgm:spPr/>
    </dgm:pt>
    <dgm:pt modelId="{5F7ABC68-34B7-4F7C-A8EA-1B8372F16288}" type="pres">
      <dgm:prSet presAssocID="{27BFC98D-CE3F-4D2A-91A0-EC381967408E}" presName="accentRepeatNode" presStyleLbl="solidFgAcc1" presStyleIdx="1" presStyleCnt="5"/>
      <dgm:spPr/>
    </dgm:pt>
    <dgm:pt modelId="{9FE13F08-6086-F549-8243-34DBCBC94EA8}" type="pres">
      <dgm:prSet presAssocID="{4AAFA2E5-B861-3C4D-804E-9F19E99C0596}" presName="text_3" presStyleLbl="node1" presStyleIdx="2" presStyleCnt="5">
        <dgm:presLayoutVars>
          <dgm:bulletEnabled val="1"/>
        </dgm:presLayoutVars>
      </dgm:prSet>
      <dgm:spPr/>
    </dgm:pt>
    <dgm:pt modelId="{DD2F8D0C-C2D2-C943-88DC-93ED63500BFD}" type="pres">
      <dgm:prSet presAssocID="{4AAFA2E5-B861-3C4D-804E-9F19E99C0596}" presName="accent_3" presStyleCnt="0"/>
      <dgm:spPr/>
    </dgm:pt>
    <dgm:pt modelId="{7F5412E0-AEF3-FF4B-8AA3-8264DCD9C3F1}" type="pres">
      <dgm:prSet presAssocID="{4AAFA2E5-B861-3C4D-804E-9F19E99C0596}" presName="accentRepeatNode" presStyleLbl="solidFgAcc1" presStyleIdx="2" presStyleCnt="5"/>
      <dgm:spPr/>
    </dgm:pt>
    <dgm:pt modelId="{379A2B7B-8B3D-B54D-A21A-5928D272B4F7}" type="pres">
      <dgm:prSet presAssocID="{7B1179A4-16E8-42F9-817C-F349778253EB}" presName="text_4" presStyleLbl="node1" presStyleIdx="3" presStyleCnt="5">
        <dgm:presLayoutVars>
          <dgm:bulletEnabled val="1"/>
        </dgm:presLayoutVars>
      </dgm:prSet>
      <dgm:spPr/>
    </dgm:pt>
    <dgm:pt modelId="{C39930C8-FF17-7847-9304-168C633B3657}" type="pres">
      <dgm:prSet presAssocID="{7B1179A4-16E8-42F9-817C-F349778253EB}" presName="accent_4" presStyleCnt="0"/>
      <dgm:spPr/>
    </dgm:pt>
    <dgm:pt modelId="{5246A1E8-51BE-49A2-80E6-775645112911}" type="pres">
      <dgm:prSet presAssocID="{7B1179A4-16E8-42F9-817C-F349778253EB}" presName="accentRepeatNode" presStyleLbl="solidFgAcc1" presStyleIdx="3" presStyleCnt="5"/>
      <dgm:spPr/>
    </dgm:pt>
    <dgm:pt modelId="{DCACCB0C-DBAB-7F4A-AA8D-9DB2DE5E0A4E}" type="pres">
      <dgm:prSet presAssocID="{CDF50132-7AA0-A54F-9CE3-934C589097D1}" presName="text_5" presStyleLbl="node1" presStyleIdx="4" presStyleCnt="5">
        <dgm:presLayoutVars>
          <dgm:bulletEnabled val="1"/>
        </dgm:presLayoutVars>
      </dgm:prSet>
      <dgm:spPr/>
    </dgm:pt>
    <dgm:pt modelId="{24463A53-6E5D-D94F-A562-BD90ADAB5778}" type="pres">
      <dgm:prSet presAssocID="{CDF50132-7AA0-A54F-9CE3-934C589097D1}" presName="accent_5" presStyleCnt="0"/>
      <dgm:spPr/>
    </dgm:pt>
    <dgm:pt modelId="{BDF6BAE1-2251-8844-8998-C3C391888F1F}" type="pres">
      <dgm:prSet presAssocID="{CDF50132-7AA0-A54F-9CE3-934C589097D1}" presName="accentRepeatNode" presStyleLbl="solidFgAcc1" presStyleIdx="4" presStyleCnt="5"/>
      <dgm:spPr/>
    </dgm:pt>
  </dgm:ptLst>
  <dgm:cxnLst>
    <dgm:cxn modelId="{135C9A01-CB40-461B-966D-19EB7B0BA48B}" srcId="{BA98134B-60A1-4F26-A7CB-8467F9F97642}" destId="{7B1179A4-16E8-42F9-817C-F349778253EB}" srcOrd="3" destOrd="0" parTransId="{F7157E32-1136-43A9-A238-60ABCD5BFB1B}" sibTransId="{DADB7EF3-A3A4-4026-B15D-0B4C6333E0E2}"/>
    <dgm:cxn modelId="{9C693D03-C220-4C83-8E2F-5E0F0FAAFF93}" srcId="{BA98134B-60A1-4F26-A7CB-8467F9F97642}" destId="{27BFC98D-CE3F-4D2A-91A0-EC381967408E}" srcOrd="1"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F9473B49-1ACF-4326-B90F-C9E262ED0526}" type="presOf" srcId="{27BFC98D-CE3F-4D2A-91A0-EC381967408E}" destId="{5F2BB9B6-FAC7-4341-AEB9-E1F538ABD3D4}" srcOrd="0" destOrd="0" presId="urn:microsoft.com/office/officeart/2008/layout/VerticalCurvedList"/>
    <dgm:cxn modelId="{42880F55-9F43-6449-BE52-8EC071094F23}" type="presOf" srcId="{CDF50132-7AA0-A54F-9CE3-934C589097D1}" destId="{DCACCB0C-DBAB-7F4A-AA8D-9DB2DE5E0A4E}" srcOrd="0" destOrd="0" presId="urn:microsoft.com/office/officeart/2008/layout/VerticalCurvedList"/>
    <dgm:cxn modelId="{7D98766A-0D88-5D4A-8D2C-E6A7758A9B8C}" srcId="{BA98134B-60A1-4F26-A7CB-8467F9F97642}" destId="{CDF50132-7AA0-A54F-9CE3-934C589097D1}" srcOrd="4" destOrd="0" parTransId="{F8582714-AC09-844D-ADC9-A2671A8E4F77}" sibTransId="{90AC2BC8-1F4B-4947-BCD7-FA8B22CC5588}"/>
    <dgm:cxn modelId="{F7E90A6B-9F87-474C-A1C2-1FFA609DB703}" type="presOf" srcId="{7B1179A4-16E8-42F9-817C-F349778253EB}" destId="{379A2B7B-8B3D-B54D-A21A-5928D272B4F7}" srcOrd="0" destOrd="0" presId="urn:microsoft.com/office/officeart/2008/layout/VerticalCurvedList"/>
    <dgm:cxn modelId="{7C0DB791-9BE2-4019-8CBB-B051DC0BA2DC}" srcId="{BA98134B-60A1-4F26-A7CB-8467F9F97642}" destId="{5343F06D-5950-4BA4-89F3-CC5F904F7977}" srcOrd="0" destOrd="0" parTransId="{6C362217-FF26-4B51-BCBF-E58BA3601B09}" sibTransId="{5C1B2FC4-E6B5-4B1C-A4BE-98C901F8417D}"/>
    <dgm:cxn modelId="{6095A1C0-7C07-8E43-8D0B-018E991EA891}" type="presOf" srcId="{4AAFA2E5-B861-3C4D-804E-9F19E99C0596}" destId="{9FE13F08-6086-F549-8243-34DBCBC94EA8}"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E94F4BF4-9AB5-AB42-AACD-D2321071B9E6}" srcId="{BA98134B-60A1-4F26-A7CB-8467F9F97642}" destId="{4AAFA2E5-B861-3C4D-804E-9F19E99C0596}" srcOrd="2" destOrd="0" parTransId="{5D845B1D-BB0A-CD4F-BB27-6245A5106F1A}" sibTransId="{92855619-2BE2-F24A-9097-60F155C3E79E}"/>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E59EFBC0-4219-4EA8-8DA6-2EAA2DEDC4E1}" type="presParOf" srcId="{FB9753EE-2A6A-4D6C-9E8A-66C23339591D}" destId="{5F2BB9B6-FAC7-4341-AEB9-E1F538ABD3D4}" srcOrd="3" destOrd="0" presId="urn:microsoft.com/office/officeart/2008/layout/VerticalCurvedList"/>
    <dgm:cxn modelId="{78D87ED4-83FC-4987-8904-E55C608D7982}" type="presParOf" srcId="{FB9753EE-2A6A-4D6C-9E8A-66C23339591D}" destId="{F82CA463-B21D-4C4E-9EE1-43F1A5A0937C}" srcOrd="4" destOrd="0" presId="urn:microsoft.com/office/officeart/2008/layout/VerticalCurvedList"/>
    <dgm:cxn modelId="{9C6AE9A7-4532-4833-B616-B38DBD463284}" type="presParOf" srcId="{F82CA463-B21D-4C4E-9EE1-43F1A5A0937C}" destId="{5F7ABC68-34B7-4F7C-A8EA-1B8372F16288}" srcOrd="0" destOrd="0" presId="urn:microsoft.com/office/officeart/2008/layout/VerticalCurvedList"/>
    <dgm:cxn modelId="{A8B3B8CE-0C6D-0345-84DF-70FDFA24F7D5}" type="presParOf" srcId="{FB9753EE-2A6A-4D6C-9E8A-66C23339591D}" destId="{9FE13F08-6086-F549-8243-34DBCBC94EA8}" srcOrd="5" destOrd="0" presId="urn:microsoft.com/office/officeart/2008/layout/VerticalCurvedList"/>
    <dgm:cxn modelId="{FEF182A9-9045-584D-9CC4-C7E3A13CC86A}" type="presParOf" srcId="{FB9753EE-2A6A-4D6C-9E8A-66C23339591D}" destId="{DD2F8D0C-C2D2-C943-88DC-93ED63500BFD}" srcOrd="6" destOrd="0" presId="urn:microsoft.com/office/officeart/2008/layout/VerticalCurvedList"/>
    <dgm:cxn modelId="{B3E9EB2D-E0C8-8343-A2E1-1BE5DDD7EB7E}" type="presParOf" srcId="{DD2F8D0C-C2D2-C943-88DC-93ED63500BFD}" destId="{7F5412E0-AEF3-FF4B-8AA3-8264DCD9C3F1}" srcOrd="0" destOrd="0" presId="urn:microsoft.com/office/officeart/2008/layout/VerticalCurvedList"/>
    <dgm:cxn modelId="{9CC3A12A-89D3-9447-8699-33983B658411}" type="presParOf" srcId="{FB9753EE-2A6A-4D6C-9E8A-66C23339591D}" destId="{379A2B7B-8B3D-B54D-A21A-5928D272B4F7}" srcOrd="7" destOrd="0" presId="urn:microsoft.com/office/officeart/2008/layout/VerticalCurvedList"/>
    <dgm:cxn modelId="{62CD08B2-E86A-2344-AED2-07E26802A082}" type="presParOf" srcId="{FB9753EE-2A6A-4D6C-9E8A-66C23339591D}" destId="{C39930C8-FF17-7847-9304-168C633B3657}" srcOrd="8" destOrd="0" presId="urn:microsoft.com/office/officeart/2008/layout/VerticalCurvedList"/>
    <dgm:cxn modelId="{763D2D1A-F325-5647-AE2F-18798577CB69}" type="presParOf" srcId="{C39930C8-FF17-7847-9304-168C633B3657}" destId="{5246A1E8-51BE-49A2-80E6-775645112911}" srcOrd="0" destOrd="0" presId="urn:microsoft.com/office/officeart/2008/layout/VerticalCurvedList"/>
    <dgm:cxn modelId="{8A066B6C-8DB0-F647-8021-52526F4F7324}" type="presParOf" srcId="{FB9753EE-2A6A-4D6C-9E8A-66C23339591D}" destId="{DCACCB0C-DBAB-7F4A-AA8D-9DB2DE5E0A4E}" srcOrd="9" destOrd="0" presId="urn:microsoft.com/office/officeart/2008/layout/VerticalCurvedList"/>
    <dgm:cxn modelId="{F9129382-7F8D-6548-83D7-249CE8D34173}" type="presParOf" srcId="{FB9753EE-2A6A-4D6C-9E8A-66C23339591D}" destId="{24463A53-6E5D-D94F-A562-BD90ADAB5778}" srcOrd="10" destOrd="0" presId="urn:microsoft.com/office/officeart/2008/layout/VerticalCurvedList"/>
    <dgm:cxn modelId="{70402AA8-2876-A94B-9B2C-A3C325986708}" type="presParOf" srcId="{24463A53-6E5D-D94F-A562-BD90ADAB5778}" destId="{BDF6BAE1-2251-8844-8998-C3C391888F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482237" y="319977"/>
          <a:ext cx="7675477" cy="64036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panose="02020603050405020304" pitchFamily="18" charset="0"/>
              <a:cs typeface="Times New Roman" panose="02020603050405020304" pitchFamily="18" charset="0"/>
            </a:rPr>
            <a:t>Giới thiệu bài toán</a:t>
          </a:r>
        </a:p>
      </dsp:txBody>
      <dsp:txXfrm>
        <a:off x="482237" y="319977"/>
        <a:ext cx="7675477" cy="640365"/>
      </dsp:txXfrm>
    </dsp:sp>
    <dsp:sp modelId="{2A3FDAED-8A61-4FA3-9DEC-4352F0A75BA7}">
      <dsp:nvSpPr>
        <dsp:cNvPr id="0" name=""/>
        <dsp:cNvSpPr/>
      </dsp:nvSpPr>
      <dsp:spPr>
        <a:xfrm>
          <a:off x="82009" y="239932"/>
          <a:ext cx="800456" cy="80045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BB9B6-FAC7-4341-AEB9-E1F538ABD3D4}">
      <dsp:nvSpPr>
        <dsp:cNvPr id="0" name=""/>
        <dsp:cNvSpPr/>
      </dsp:nvSpPr>
      <dsp:spPr>
        <a:xfrm>
          <a:off x="941104" y="1280218"/>
          <a:ext cx="7216610" cy="640365"/>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a:cs typeface="Times New Roman"/>
            </a:rPr>
            <a:t>Dữ</a:t>
          </a:r>
          <a:r>
            <a:rPr lang="en-US" sz="3600" kern="1200" dirty="0">
              <a:latin typeface="Times New Roman"/>
              <a:cs typeface="Times New Roman"/>
            </a:rPr>
            <a:t> </a:t>
          </a:r>
          <a:r>
            <a:rPr lang="en-US" sz="3600" kern="1200" dirty="0" err="1">
              <a:latin typeface="Times New Roman"/>
              <a:cs typeface="Times New Roman"/>
            </a:rPr>
            <a:t>liệu</a:t>
          </a:r>
          <a:r>
            <a:rPr lang="en-US" sz="3600" kern="1200" dirty="0">
              <a:latin typeface="Times New Roman"/>
              <a:cs typeface="Times New Roman"/>
            </a:rPr>
            <a:t> </a:t>
          </a:r>
          <a:r>
            <a:rPr lang="en-US" sz="3600" kern="1200" dirty="0" err="1">
              <a:latin typeface="Times New Roman"/>
              <a:cs typeface="Times New Roman"/>
            </a:rPr>
            <a:t>nghiên</a:t>
          </a:r>
          <a:r>
            <a:rPr lang="en-US" sz="3600" kern="1200" dirty="0">
              <a:latin typeface="Times New Roman"/>
              <a:cs typeface="Times New Roman"/>
            </a:rPr>
            <a:t> </a:t>
          </a:r>
          <a:r>
            <a:rPr lang="en-US" sz="3600" kern="1200" dirty="0" err="1">
              <a:latin typeface="Times New Roman"/>
              <a:cs typeface="Times New Roman"/>
            </a:rPr>
            <a:t>cứu</a:t>
          </a:r>
          <a:endParaRPr lang="en-US" sz="3600" kern="1200" dirty="0">
            <a:latin typeface="Times New Roman" panose="02020603050405020304" pitchFamily="18" charset="0"/>
            <a:cs typeface="Times New Roman" panose="02020603050405020304" pitchFamily="18" charset="0"/>
          </a:endParaRPr>
        </a:p>
      </dsp:txBody>
      <dsp:txXfrm>
        <a:off x="941104" y="1280218"/>
        <a:ext cx="7216610" cy="640365"/>
      </dsp:txXfrm>
    </dsp:sp>
    <dsp:sp modelId="{5F7ABC68-34B7-4F7C-A8EA-1B8372F16288}">
      <dsp:nvSpPr>
        <dsp:cNvPr id="0" name=""/>
        <dsp:cNvSpPr/>
      </dsp:nvSpPr>
      <dsp:spPr>
        <a:xfrm>
          <a:off x="540876" y="1200172"/>
          <a:ext cx="800456" cy="80045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E13F08-6086-F549-8243-34DBCBC94EA8}">
      <dsp:nvSpPr>
        <dsp:cNvPr id="0" name=""/>
        <dsp:cNvSpPr/>
      </dsp:nvSpPr>
      <dsp:spPr>
        <a:xfrm>
          <a:off x="1081939" y="2240458"/>
          <a:ext cx="7075774" cy="64036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Các</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mô</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hình</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dự</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đoán</a:t>
          </a:r>
          <a:endParaRPr lang="en-US" sz="3600" kern="1200" dirty="0">
            <a:latin typeface="Times New Roman" panose="02020603050405020304" pitchFamily="18" charset="0"/>
            <a:cs typeface="Times New Roman" panose="02020603050405020304" pitchFamily="18" charset="0"/>
          </a:endParaRPr>
        </a:p>
      </dsp:txBody>
      <dsp:txXfrm>
        <a:off x="1081939" y="2240458"/>
        <a:ext cx="7075774" cy="640365"/>
      </dsp:txXfrm>
    </dsp:sp>
    <dsp:sp modelId="{7F5412E0-AEF3-FF4B-8AA3-8264DCD9C3F1}">
      <dsp:nvSpPr>
        <dsp:cNvPr id="0" name=""/>
        <dsp:cNvSpPr/>
      </dsp:nvSpPr>
      <dsp:spPr>
        <a:xfrm>
          <a:off x="681711" y="2160413"/>
          <a:ext cx="800456" cy="80045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9A2B7B-8B3D-B54D-A21A-5928D272B4F7}">
      <dsp:nvSpPr>
        <dsp:cNvPr id="0" name=""/>
        <dsp:cNvSpPr/>
      </dsp:nvSpPr>
      <dsp:spPr>
        <a:xfrm>
          <a:off x="941104" y="3200699"/>
          <a:ext cx="7216610" cy="64036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a:cs typeface="Times New Roman"/>
            </a:rPr>
            <a:t>Kết quả thực nghiệm</a:t>
          </a:r>
        </a:p>
      </dsp:txBody>
      <dsp:txXfrm>
        <a:off x="941104" y="3200699"/>
        <a:ext cx="7216610" cy="640365"/>
      </dsp:txXfrm>
    </dsp:sp>
    <dsp:sp modelId="{5246A1E8-51BE-49A2-80E6-775645112911}">
      <dsp:nvSpPr>
        <dsp:cNvPr id="0" name=""/>
        <dsp:cNvSpPr/>
      </dsp:nvSpPr>
      <dsp:spPr>
        <a:xfrm>
          <a:off x="540876" y="3120653"/>
          <a:ext cx="800456" cy="80045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CCB0C-DBAB-7F4A-AA8D-9DB2DE5E0A4E}">
      <dsp:nvSpPr>
        <dsp:cNvPr id="0" name=""/>
        <dsp:cNvSpPr/>
      </dsp:nvSpPr>
      <dsp:spPr>
        <a:xfrm>
          <a:off x="482237" y="4160940"/>
          <a:ext cx="7675477" cy="64036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Kết</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luận</a:t>
          </a:r>
          <a:endParaRPr lang="en-US" sz="3600" kern="1200" dirty="0">
            <a:latin typeface="Times New Roman" panose="02020603050405020304" pitchFamily="18" charset="0"/>
            <a:cs typeface="Times New Roman" panose="02020603050405020304" pitchFamily="18" charset="0"/>
          </a:endParaRPr>
        </a:p>
      </dsp:txBody>
      <dsp:txXfrm>
        <a:off x="482237" y="4160940"/>
        <a:ext cx="7675477" cy="640365"/>
      </dsp:txXfrm>
    </dsp:sp>
    <dsp:sp modelId="{BDF6BAE1-2251-8844-8998-C3C391888F1F}">
      <dsp:nvSpPr>
        <dsp:cNvPr id="0" name=""/>
        <dsp:cNvSpPr/>
      </dsp:nvSpPr>
      <dsp:spPr>
        <a:xfrm>
          <a:off x="82009" y="4080894"/>
          <a:ext cx="800456" cy="80045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6/16/19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32</a:t>
            </a:fld>
            <a:endParaRPr lang="en-US"/>
          </a:p>
        </p:txBody>
      </p:sp>
    </p:spTree>
    <p:extLst>
      <p:ext uri="{BB962C8B-B14F-4D97-AF65-F5344CB8AC3E}">
        <p14:creationId xmlns:p14="http://schemas.microsoft.com/office/powerpoint/2010/main" val="163569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34</a:t>
            </a:fld>
            <a:endParaRPr lang="en-US"/>
          </a:p>
        </p:txBody>
      </p:sp>
    </p:spTree>
    <p:extLst>
      <p:ext uri="{BB962C8B-B14F-4D97-AF65-F5344CB8AC3E}">
        <p14:creationId xmlns:p14="http://schemas.microsoft.com/office/powerpoint/2010/main" val="147619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2</a:t>
            </a:fld>
            <a:endParaRPr lang="en-US"/>
          </a:p>
        </p:txBody>
      </p:sp>
    </p:spTree>
    <p:extLst>
      <p:ext uri="{BB962C8B-B14F-4D97-AF65-F5344CB8AC3E}">
        <p14:creationId xmlns:p14="http://schemas.microsoft.com/office/powerpoint/2010/main" val="409626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6</a:t>
            </a:fld>
            <a:endParaRPr lang="en-US"/>
          </a:p>
        </p:txBody>
      </p:sp>
    </p:spTree>
    <p:extLst>
      <p:ext uri="{BB962C8B-B14F-4D97-AF65-F5344CB8AC3E}">
        <p14:creationId xmlns:p14="http://schemas.microsoft.com/office/powerpoint/2010/main" val="3498053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Wang và Leu (1996): Kết quả thực nghiệm cho thấy các mạng được đào tạo sử dụng dữ liệu hàng tuần trong vòng 4 năm có khả năng dự đoán xu hướng thị trường lên đến 6 tuần với độ chính xác chấp nhận được. </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7</a:t>
            </a:fld>
            <a:endParaRPr lang="en-US"/>
          </a:p>
        </p:txBody>
      </p:sp>
    </p:spTree>
    <p:extLst>
      <p:ext uri="{BB962C8B-B14F-4D97-AF65-F5344CB8AC3E}">
        <p14:creationId xmlns:p14="http://schemas.microsoft.com/office/powerpoint/2010/main" val="940977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Wang và Leu (1996): Kết quả thực nghiệm cho thấy các mạng được đào tạo sử dụng dữ liệu hàng tuần trong vòng 4 năm có khả năng dự đoán xu hướng thị trường lên đến 6 tuần với độ chính xác chấp nhận được. </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8</a:t>
            </a:fld>
            <a:endParaRPr lang="en-US"/>
          </a:p>
        </p:txBody>
      </p:sp>
    </p:spTree>
    <p:extLst>
      <p:ext uri="{BB962C8B-B14F-4D97-AF65-F5344CB8AC3E}">
        <p14:creationId xmlns:p14="http://schemas.microsoft.com/office/powerpoint/2010/main" val="370154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results in a continuous value output between 0 and 1. A threshold of 0.5 is used to determine the up or down movement prediction. For the output value greater than or equal to 0.5, prediction is considered to be the up movement else the down movement.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ANN model parameters are number of hidden layer neurons (n), value of learning rate (</a:t>
            </a:r>
            <a:r>
              <a:rPr lang="en-US" sz="1200" kern="1200" dirty="0" err="1">
                <a:solidFill>
                  <a:schemeClr val="tx1"/>
                </a:solidFill>
                <a:effectLst/>
                <a:latin typeface="+mn-lt"/>
                <a:ea typeface="+mn-ea"/>
                <a:cs typeface="+mn-cs"/>
              </a:rPr>
              <a:t>lr</a:t>
            </a:r>
            <a:r>
              <a:rPr lang="en-US" sz="1200" kern="1200" dirty="0">
                <a:solidFill>
                  <a:schemeClr val="tx1"/>
                </a:solidFill>
                <a:effectLst/>
                <a:latin typeface="+mn-lt"/>
                <a:ea typeface="+mn-ea"/>
                <a:cs typeface="+mn-cs"/>
              </a:rPr>
              <a:t>), momentum constant (mc) and number of epochs (ep). To determine them efficiently, ten levels of n, nine levels of mc and ten levels of ep are tested in the parameter setting experiments. Initially, value of </a:t>
            </a:r>
            <a:r>
              <a:rPr lang="en-US" sz="1200" kern="1200" dirty="0" err="1">
                <a:solidFill>
                  <a:schemeClr val="tx1"/>
                </a:solidFill>
                <a:effectLst/>
                <a:latin typeface="+mn-lt"/>
                <a:ea typeface="+mn-ea"/>
                <a:cs typeface="+mn-cs"/>
              </a:rPr>
              <a:t>lr</a:t>
            </a:r>
            <a:r>
              <a:rPr lang="en-US" sz="1200" kern="1200" dirty="0">
                <a:solidFill>
                  <a:schemeClr val="tx1"/>
                </a:solidFill>
                <a:effectLst/>
                <a:latin typeface="+mn-lt"/>
                <a:ea typeface="+mn-ea"/>
                <a:cs typeface="+mn-cs"/>
              </a:rPr>
              <a:t> is fixed to 0.1.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settings of parameters yield a total of 10 􏰂 10 􏰂 9 1⁄4 900 treatments for ANN for one stock. Considering two indices and two stocks, total of 3600 treatments for ANN are carried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top three parameter combinations that resulted in the best average of training and holdout </a:t>
            </a:r>
            <a:r>
              <a:rPr lang="en-US" sz="1200" kern="1200" dirty="0" err="1">
                <a:solidFill>
                  <a:schemeClr val="tx1"/>
                </a:solidFill>
                <a:effectLst/>
                <a:latin typeface="+mn-lt"/>
                <a:ea typeface="+mn-ea"/>
                <a:cs typeface="+mn-cs"/>
              </a:rPr>
              <a:t>perfor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mances</a:t>
            </a:r>
            <a:r>
              <a:rPr lang="en-US" sz="1200" kern="1200" dirty="0">
                <a:solidFill>
                  <a:schemeClr val="tx1"/>
                </a:solidFill>
                <a:effectLst/>
                <a:latin typeface="+mn-lt"/>
                <a:ea typeface="+mn-ea"/>
                <a:cs typeface="+mn-cs"/>
              </a:rPr>
              <a:t> are selected as the top three ANN models for comparison experiments on comparison data set. For these top performing models learning rate </a:t>
            </a:r>
            <a:r>
              <a:rPr lang="en-US" sz="1200" kern="1200" dirty="0" err="1">
                <a:solidFill>
                  <a:schemeClr val="tx1"/>
                </a:solidFill>
                <a:effectLst/>
                <a:latin typeface="+mn-lt"/>
                <a:ea typeface="+mn-ea"/>
                <a:cs typeface="+mn-cs"/>
              </a:rPr>
              <a:t>lr</a:t>
            </a:r>
            <a:r>
              <a:rPr lang="en-US" sz="1200" kern="1200" dirty="0">
                <a:solidFill>
                  <a:schemeClr val="tx1"/>
                </a:solidFill>
                <a:effectLst/>
                <a:latin typeface="+mn-lt"/>
                <a:ea typeface="+mn-ea"/>
                <a:cs typeface="+mn-cs"/>
              </a:rPr>
              <a:t> is varied in the interval of [0.1, 0.9].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17</a:t>
            </a:fld>
            <a:endParaRPr lang="en-US"/>
          </a:p>
        </p:txBody>
      </p:sp>
    </p:spTree>
    <p:extLst>
      <p:ext uri="{BB962C8B-B14F-4D97-AF65-F5344CB8AC3E}">
        <p14:creationId xmlns:p14="http://schemas.microsoft.com/office/powerpoint/2010/main" val="2997932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polynomial and radial basis kernel functions are used by us and they are shown in </a:t>
            </a:r>
            <a:r>
              <a:rPr lang="en-US" sz="1200" kern="1200" dirty="0" err="1">
                <a:solidFill>
                  <a:schemeClr val="tx1"/>
                </a:solidFill>
                <a:effectLst/>
                <a:latin typeface="+mn-lt"/>
                <a:ea typeface="+mn-ea"/>
                <a:cs typeface="+mn-cs"/>
              </a:rPr>
              <a:t>Eqs</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d is the degree of polynomial function and c is the constant of radial basis function.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determine them efficiently, four levels on d, ten levels of c and 4 to 5 levels of c are tested in the parameter setting </a:t>
            </a:r>
            <a:r>
              <a:rPr lang="en-US" sz="1200" kern="1200" dirty="0" err="1">
                <a:solidFill>
                  <a:schemeClr val="tx1"/>
                </a:solidFill>
                <a:effectLst/>
                <a:latin typeface="+mn-lt"/>
                <a:ea typeface="+mn-ea"/>
                <a:cs typeface="+mn-cs"/>
              </a:rPr>
              <a:t>experi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18</a:t>
            </a:fld>
            <a:endParaRPr lang="en-US"/>
          </a:p>
        </p:txBody>
      </p:sp>
    </p:spTree>
    <p:extLst>
      <p:ext uri="{BB962C8B-B14F-4D97-AF65-F5344CB8AC3E}">
        <p14:creationId xmlns:p14="http://schemas.microsoft.com/office/powerpoint/2010/main" val="3464642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24</a:t>
            </a:fld>
            <a:endParaRPr lang="en-US"/>
          </a:p>
        </p:txBody>
      </p:sp>
    </p:spTree>
    <p:extLst>
      <p:ext uri="{BB962C8B-B14F-4D97-AF65-F5344CB8AC3E}">
        <p14:creationId xmlns:p14="http://schemas.microsoft.com/office/powerpoint/2010/main" val="283055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27</a:t>
            </a:fld>
            <a:endParaRPr lang="en-US"/>
          </a:p>
        </p:txBody>
      </p:sp>
    </p:spTree>
    <p:extLst>
      <p:ext uri="{BB962C8B-B14F-4D97-AF65-F5344CB8AC3E}">
        <p14:creationId xmlns:p14="http://schemas.microsoft.com/office/powerpoint/2010/main" val="65114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16/06/2019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16/06/2019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16/06/2019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16/06/2019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16/06/2019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16/06/2019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16/06/2019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16/06/2019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16/06/2019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16/06/2019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16/06/2019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16/06/2019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449942" y="1472607"/>
            <a:ext cx="8476767" cy="1102519"/>
          </a:xfrm>
          <a:prstGeom prst="rect">
            <a:avLst/>
          </a:prstGeom>
        </p:spPr>
        <p:txBody>
          <a:bodyPr vert="horz" lIns="68580" tIns="34290" rIns="68580" bIns="34290" rtlCol="0" anchor="ctr">
            <a:normAutofit fontScale="92500"/>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GIỮA KỲ MÔN</a:t>
            </a:r>
          </a:p>
          <a:p>
            <a:r>
              <a:rPr lang="vi-VN" sz="2700" dirty="0"/>
              <a:t>PHÂN TÍCH XÁC SUẤT VÀ GIẢI THUẬT NGẪU NHIÊN</a:t>
            </a:r>
          </a:p>
        </p:txBody>
      </p:sp>
      <p:sp>
        <p:nvSpPr>
          <p:cNvPr id="8" name="Rectangle 7"/>
          <p:cNvSpPr/>
          <p:nvPr/>
        </p:nvSpPr>
        <p:spPr>
          <a:xfrm>
            <a:off x="217290" y="2539833"/>
            <a:ext cx="8686799" cy="2162130"/>
          </a:xfrm>
          <a:prstGeom prst="rect">
            <a:avLst/>
          </a:prstGeom>
          <a:noFill/>
        </p:spPr>
        <p:txBody>
          <a:bodyPr wrap="square" lIns="68580" tIns="34290" rIns="68580" bIns="34290" anchor="t">
            <a:spAutoFit/>
          </a:bodyPr>
          <a:lstStyle/>
          <a:p>
            <a:pPr algn="ctr"/>
            <a:r>
              <a:rPr lang="vi-VN" sz="3400" b="1" dirty="0">
                <a:ln w="0"/>
                <a:solidFill>
                  <a:srgbClr val="C00000"/>
                </a:solidFill>
                <a:effectLst>
                  <a:outerShdw blurRad="38100" dist="25400" dir="5400000" algn="ctr" rotWithShape="0">
                    <a:srgbClr val="6E747A">
                      <a:alpha val="43000"/>
                    </a:srgbClr>
                  </a:outerShdw>
                </a:effectLst>
                <a:latin typeface="Arial"/>
                <a:cs typeface="Arial"/>
              </a:rPr>
              <a:t>DỰ ĐOÁN BIẾN ĐỘNG CHỈ SỐ CỔ PHIẾU VÀ GIÁ CỔ PHIẾU DỰA TRÊN DỮ LIỆU XÁC ĐỊNH XU HƯỚNG </a:t>
            </a:r>
            <a:br>
              <a:rPr lang="vi-VN" sz="3400" b="1" dirty="0">
                <a:ln w="0"/>
                <a:solidFill>
                  <a:srgbClr val="C00000"/>
                </a:solidFill>
                <a:effectLst>
                  <a:outerShdw blurRad="38100" dist="25400" dir="5400000" algn="ctr" rotWithShape="0">
                    <a:srgbClr val="6E747A">
                      <a:alpha val="43000"/>
                    </a:srgbClr>
                  </a:outerShdw>
                </a:effectLst>
                <a:latin typeface="Arial"/>
                <a:cs typeface="Arial"/>
              </a:rPr>
            </a:br>
            <a:r>
              <a:rPr lang="vi-VN" sz="3400" b="1" dirty="0">
                <a:ln w="0"/>
                <a:solidFill>
                  <a:srgbClr val="C00000"/>
                </a:solidFill>
                <a:effectLst>
                  <a:outerShdw blurRad="38100" dist="25400" dir="5400000" algn="ctr" rotWithShape="0">
                    <a:srgbClr val="6E747A">
                      <a:alpha val="43000"/>
                    </a:srgbClr>
                  </a:outerShdw>
                </a:effectLst>
                <a:latin typeface="Arial"/>
                <a:cs typeface="Arial"/>
              </a:rPr>
              <a:t>VÀ CÁC KỸ THUẬT HỌC MÁY</a:t>
            </a:r>
            <a:endParaRPr lang="en-US" sz="3400" b="1" dirty="0">
              <a:ln w="0"/>
              <a:solidFill>
                <a:srgbClr val="C00000"/>
              </a:solidFill>
              <a:effectLst>
                <a:outerShdw blurRad="38100" dist="25400" dir="5400000" algn="ctr" rotWithShape="0">
                  <a:srgbClr val="6E747A">
                    <a:alpha val="43000"/>
                  </a:srgbClr>
                </a:outerShdw>
              </a:effectLst>
              <a:latin typeface="Arial"/>
              <a:cs typeface="Arial"/>
            </a:endParaRPr>
          </a:p>
        </p:txBody>
      </p:sp>
      <p:sp>
        <p:nvSpPr>
          <p:cNvPr id="9" name="Subtitle 2"/>
          <p:cNvSpPr>
            <a:spLocks noGrp="1"/>
          </p:cNvSpPr>
          <p:nvPr/>
        </p:nvSpPr>
        <p:spPr bwMode="auto">
          <a:xfrm>
            <a:off x="3333070" y="5249030"/>
            <a:ext cx="5732384" cy="147245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latin typeface="Times New Roman"/>
                <a:cs typeface="Times New Roman"/>
              </a:rPr>
              <a:t>GVHD: </a:t>
            </a:r>
            <a:r>
              <a:rPr lang="vi-VN" sz="2100" b="1" dirty="0">
                <a:solidFill>
                  <a:schemeClr val="tx1"/>
                </a:solidFill>
                <a:latin typeface="Times New Roman"/>
                <a:cs typeface="Times New Roman"/>
              </a:rPr>
              <a:t>      </a:t>
            </a:r>
            <a:r>
              <a:rPr lang="en-US" sz="2100" dirty="0">
                <a:solidFill>
                  <a:schemeClr val="tx1"/>
                </a:solidFill>
                <a:latin typeface="Times New Roman"/>
                <a:cs typeface="Times New Roman"/>
              </a:rPr>
              <a:t>TS</a:t>
            </a:r>
            <a:r>
              <a:rPr lang="vi-VN" sz="2100" dirty="0">
                <a:solidFill>
                  <a:schemeClr val="tx1"/>
                </a:solidFill>
                <a:latin typeface="Times New Roman"/>
                <a:cs typeface="Times New Roman"/>
              </a:rPr>
              <a:t> </a:t>
            </a:r>
            <a:r>
              <a:rPr lang="en-US" sz="2100" dirty="0">
                <a:solidFill>
                  <a:schemeClr val="tx1"/>
                </a:solidFill>
                <a:latin typeface="Times New Roman"/>
                <a:cs typeface="Times New Roman"/>
              </a:rPr>
              <a:t>NGUYỄN CHÍ THIỆN</a:t>
            </a:r>
          </a:p>
          <a:p>
            <a:pPr algn="r"/>
            <a:r>
              <a:rPr lang="en-US" sz="2100" b="1" dirty="0" err="1">
                <a:solidFill>
                  <a:schemeClr val="tx1"/>
                </a:solidFill>
                <a:latin typeface="Times New Roman"/>
                <a:cs typeface="Times New Roman"/>
              </a:rPr>
              <a:t>Thực</a:t>
            </a:r>
            <a:r>
              <a:rPr lang="en-US" sz="2100" b="1" dirty="0">
                <a:solidFill>
                  <a:schemeClr val="tx1"/>
                </a:solidFill>
                <a:latin typeface="Times New Roman"/>
                <a:cs typeface="Times New Roman"/>
              </a:rPr>
              <a:t> </a:t>
            </a:r>
            <a:r>
              <a:rPr lang="en-US" sz="2100" b="1" dirty="0" err="1">
                <a:solidFill>
                  <a:schemeClr val="tx1"/>
                </a:solidFill>
                <a:latin typeface="Times New Roman"/>
                <a:cs typeface="Times New Roman"/>
              </a:rPr>
              <a:t>hiện</a:t>
            </a:r>
            <a:r>
              <a:rPr lang="en-US" sz="2100" b="1" dirty="0">
                <a:solidFill>
                  <a:schemeClr val="tx1"/>
                </a:solidFill>
                <a:latin typeface="Times New Roman"/>
                <a:cs typeface="Times New Roman"/>
              </a:rPr>
              <a:t>:   </a:t>
            </a:r>
            <a:r>
              <a:rPr lang="en-US" sz="2100" dirty="0">
                <a:solidFill>
                  <a:schemeClr val="tx1"/>
                </a:solidFill>
                <a:latin typeface="Times New Roman"/>
                <a:cs typeface="Times New Roman"/>
              </a:rPr>
              <a:t>HỒNG QUANG VINH - 186005004</a:t>
            </a:r>
            <a:endParaRPr lang="en-US" sz="2100" i="1" dirty="0">
              <a:solidFill>
                <a:schemeClr val="tx1"/>
              </a:solidFill>
              <a:latin typeface="Times New Roman"/>
              <a:cs typeface="Times New Roman"/>
            </a:endParaRPr>
          </a:p>
          <a:p>
            <a:pPr algn="r">
              <a:tabLst>
                <a:tab pos="1482292" algn="l"/>
              </a:tabLst>
            </a:pPr>
            <a:r>
              <a:rPr lang="en-US" sz="2100" i="1" dirty="0">
                <a:solidFill>
                  <a:schemeClr val="tx1"/>
                </a:solidFill>
                <a:latin typeface="Times New Roman"/>
                <a:cs typeface="Times New Roman"/>
              </a:rPr>
              <a:t>	</a:t>
            </a:r>
            <a:r>
              <a:rPr lang="en-US" sz="2100" dirty="0">
                <a:solidFill>
                  <a:schemeClr val="tx1"/>
                </a:solidFill>
                <a:latin typeface="Times New Roman"/>
                <a:cs typeface="Times New Roman"/>
              </a:rPr>
              <a:t>NGUYỄN ĐẠI THỊNH - 186005035</a:t>
            </a: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E8DB-1986-4C47-AFDD-4A2FFEEB1666}"/>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35E0F52E-43B4-3145-91CF-AE8138AA3D62}"/>
              </a:ext>
            </a:extLst>
          </p:cNvPr>
          <p:cNvSpPr>
            <a:spLocks noGrp="1"/>
          </p:cNvSpPr>
          <p:nvPr>
            <p:ph idx="1"/>
          </p:nvPr>
        </p:nvSpPr>
        <p:spPr/>
        <p:txBody>
          <a:bodyPr/>
          <a:lstStyle/>
          <a:p>
            <a:r>
              <a:rPr lang="vi-VN" dirty="0"/>
              <a:t>Các tham số tối ưu cho các mô hình dự đoán thu được bằng các thí nghiệm trên dữ liệu lựa chọn tham số.</a:t>
            </a:r>
            <a:r>
              <a:rPr lang="en-US" dirty="0"/>
              <a:t> </a:t>
            </a:r>
          </a:p>
          <a:p>
            <a:r>
              <a:rPr lang="en-US" dirty="0" err="1"/>
              <a:t>Đưa</a:t>
            </a:r>
            <a:r>
              <a:rPr lang="en-US" dirty="0"/>
              <a:t> ra </a:t>
            </a:r>
            <a:r>
              <a:rPr lang="en-US" dirty="0" err="1"/>
              <a:t>bộ</a:t>
            </a:r>
            <a:r>
              <a:rPr lang="en-US" dirty="0"/>
              <a:t> </a:t>
            </a:r>
            <a:r>
              <a:rPr lang="en-US" dirty="0" err="1"/>
              <a:t>dữ</a:t>
            </a:r>
            <a:r>
              <a:rPr lang="en-US" dirty="0"/>
              <a:t> </a:t>
            </a:r>
            <a:r>
              <a:rPr lang="en-US" dirty="0" err="1"/>
              <a:t>liệu</a:t>
            </a:r>
            <a:r>
              <a:rPr lang="en-US" dirty="0"/>
              <a:t> so </a:t>
            </a:r>
            <a:r>
              <a:rPr lang="en-US" dirty="0" err="1"/>
              <a:t>sánh</a:t>
            </a:r>
            <a:r>
              <a:rPr lang="en-US" dirty="0"/>
              <a:t> </a:t>
            </a:r>
            <a:r>
              <a:rPr lang="vi-VN" dirty="0"/>
              <a:t>ANN, SVM, Random forest và Naive-Bayes</a:t>
            </a:r>
            <a:r>
              <a:rPr lang="en-US" dirty="0"/>
              <a:t>, bao </a:t>
            </a:r>
            <a:r>
              <a:rPr lang="en-US" dirty="0" err="1"/>
              <a:t>gồm</a:t>
            </a:r>
            <a:r>
              <a:rPr lang="en-US" dirty="0"/>
              <a:t> </a:t>
            </a:r>
            <a:r>
              <a:rPr lang="en-US" dirty="0" err="1"/>
              <a:t>toàn</a:t>
            </a:r>
            <a:r>
              <a:rPr lang="en-US" dirty="0"/>
              <a:t> </a:t>
            </a:r>
            <a:r>
              <a:rPr lang="en-US" dirty="0" err="1"/>
              <a:t>bộ</a:t>
            </a:r>
            <a:r>
              <a:rPr lang="en-US" dirty="0"/>
              <a:t> 10 </a:t>
            </a:r>
            <a:r>
              <a:rPr lang="en-US" dirty="0" err="1"/>
              <a:t>năm</a:t>
            </a:r>
            <a:r>
              <a:rPr lang="en-US" dirty="0"/>
              <a:t> </a:t>
            </a:r>
            <a:r>
              <a:rPr lang="en-US" dirty="0" err="1"/>
              <a:t>dữ</a:t>
            </a:r>
            <a:r>
              <a:rPr lang="en-US" dirty="0"/>
              <a:t> </a:t>
            </a:r>
            <a:r>
              <a:rPr lang="en-US" dirty="0" err="1"/>
              <a:t>liệu</a:t>
            </a:r>
            <a:r>
              <a:rPr lang="en-US" dirty="0"/>
              <a:t> </a:t>
            </a:r>
            <a:r>
              <a:rPr lang="en-US" dirty="0" err="1"/>
              <a:t>và</a:t>
            </a:r>
            <a:r>
              <a:rPr lang="en-US" dirty="0"/>
              <a:t> chia 50-50 </a:t>
            </a:r>
            <a:r>
              <a:rPr lang="en-US" dirty="0" err="1"/>
              <a:t>cho</a:t>
            </a:r>
            <a:r>
              <a:rPr lang="en-US" dirty="0"/>
              <a:t> training </a:t>
            </a:r>
            <a:r>
              <a:rPr lang="en-US" dirty="0" err="1"/>
              <a:t>và</a:t>
            </a:r>
            <a:r>
              <a:rPr lang="en-US" dirty="0"/>
              <a:t> holdout. </a:t>
            </a:r>
          </a:p>
        </p:txBody>
      </p:sp>
      <p:sp>
        <p:nvSpPr>
          <p:cNvPr id="4" name="Slide Number Placeholder 3">
            <a:extLst>
              <a:ext uri="{FF2B5EF4-FFF2-40B4-BE49-F238E27FC236}">
                <a16:creationId xmlns:a16="http://schemas.microsoft.com/office/drawing/2014/main" id="{3D485F5F-E858-904D-8E33-27D3C50F620E}"/>
              </a:ext>
            </a:extLst>
          </p:cNvPr>
          <p:cNvSpPr>
            <a:spLocks noGrp="1"/>
          </p:cNvSpPr>
          <p:nvPr>
            <p:ph type="sldNum" sz="quarter" idx="12"/>
          </p:nvPr>
        </p:nvSpPr>
        <p:spPr/>
        <p:txBody>
          <a:bodyPr/>
          <a:lstStyle/>
          <a:p>
            <a:fld id="{20B7F220-0825-4B9B-9156-FF79F33775FE}" type="slidenum">
              <a:rPr lang="vi-VN" smtClean="0"/>
              <a:t>10</a:t>
            </a:fld>
            <a:endParaRPr lang="vi-VN"/>
          </a:p>
        </p:txBody>
      </p:sp>
      <p:pic>
        <p:nvPicPr>
          <p:cNvPr id="5" name="Picture 4">
            <a:extLst>
              <a:ext uri="{FF2B5EF4-FFF2-40B4-BE49-F238E27FC236}">
                <a16:creationId xmlns:a16="http://schemas.microsoft.com/office/drawing/2014/main" id="{E49089D0-986E-8B4A-A357-E2B43A1AEBBE}"/>
              </a:ext>
            </a:extLst>
          </p:cNvPr>
          <p:cNvPicPr>
            <a:picLocks noChangeAspect="1"/>
          </p:cNvPicPr>
          <p:nvPr/>
        </p:nvPicPr>
        <p:blipFill>
          <a:blip r:embed="rId2"/>
          <a:stretch>
            <a:fillRect/>
          </a:stretch>
        </p:blipFill>
        <p:spPr>
          <a:xfrm>
            <a:off x="1066801" y="2982807"/>
            <a:ext cx="7293428" cy="3549316"/>
          </a:xfrm>
          <a:prstGeom prst="rect">
            <a:avLst/>
          </a:prstGeom>
        </p:spPr>
      </p:pic>
    </p:spTree>
    <p:extLst>
      <p:ext uri="{BB962C8B-B14F-4D97-AF65-F5344CB8AC3E}">
        <p14:creationId xmlns:p14="http://schemas.microsoft.com/office/powerpoint/2010/main" val="264699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F4E4-C364-DA4D-B6F6-D5DF8DD34F83}"/>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6BD17B3A-5BD0-9545-989D-4086E308FC92}"/>
              </a:ext>
            </a:extLst>
          </p:cNvPr>
          <p:cNvSpPr>
            <a:spLocks noGrp="1"/>
          </p:cNvSpPr>
          <p:nvPr>
            <p:ph idx="1"/>
          </p:nvPr>
        </p:nvSpPr>
        <p:spPr/>
        <p:txBody>
          <a:bodyPr/>
          <a:lstStyle/>
          <a:p>
            <a:r>
              <a:rPr lang="en-US" dirty="0" err="1"/>
              <a:t>Các</a:t>
            </a:r>
            <a:r>
              <a:rPr lang="en-US" dirty="0"/>
              <a:t> </a:t>
            </a:r>
            <a:r>
              <a:rPr lang="en-US" dirty="0" err="1"/>
              <a:t>chỉ</a:t>
            </a:r>
            <a:r>
              <a:rPr lang="en-US" dirty="0"/>
              <a:t> </a:t>
            </a:r>
            <a:r>
              <a:rPr lang="en-US" dirty="0" err="1"/>
              <a:t>số</a:t>
            </a:r>
            <a:r>
              <a:rPr lang="en-US" dirty="0"/>
              <a:t> </a:t>
            </a:r>
            <a:r>
              <a:rPr lang="en-US" dirty="0" err="1"/>
              <a:t>kĩ</a:t>
            </a:r>
            <a:r>
              <a:rPr lang="en-US" dirty="0"/>
              <a:t> </a:t>
            </a:r>
            <a:r>
              <a:rPr lang="en-US" dirty="0" err="1"/>
              <a:t>thuật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dự</a:t>
            </a:r>
            <a:r>
              <a:rPr lang="en-US" dirty="0"/>
              <a:t> </a:t>
            </a:r>
            <a:r>
              <a:rPr lang="en-US" dirty="0" err="1"/>
              <a:t>đoán</a:t>
            </a:r>
            <a:endParaRPr lang="en-US" dirty="0"/>
          </a:p>
        </p:txBody>
      </p:sp>
      <p:sp>
        <p:nvSpPr>
          <p:cNvPr id="4" name="Slide Number Placeholder 3">
            <a:extLst>
              <a:ext uri="{FF2B5EF4-FFF2-40B4-BE49-F238E27FC236}">
                <a16:creationId xmlns:a16="http://schemas.microsoft.com/office/drawing/2014/main" id="{A39A5756-CBF2-F144-A3F2-893604232260}"/>
              </a:ext>
            </a:extLst>
          </p:cNvPr>
          <p:cNvSpPr>
            <a:spLocks noGrp="1"/>
          </p:cNvSpPr>
          <p:nvPr>
            <p:ph type="sldNum" sz="quarter" idx="12"/>
          </p:nvPr>
        </p:nvSpPr>
        <p:spPr/>
        <p:txBody>
          <a:bodyPr/>
          <a:lstStyle/>
          <a:p>
            <a:fld id="{20B7F220-0825-4B9B-9156-FF79F33775FE}" type="slidenum">
              <a:rPr lang="vi-VN" smtClean="0"/>
              <a:t>11</a:t>
            </a:fld>
            <a:endParaRPr lang="vi-VN"/>
          </a:p>
        </p:txBody>
      </p:sp>
      <p:pic>
        <p:nvPicPr>
          <p:cNvPr id="5" name="Picture 4">
            <a:extLst>
              <a:ext uri="{FF2B5EF4-FFF2-40B4-BE49-F238E27FC236}">
                <a16:creationId xmlns:a16="http://schemas.microsoft.com/office/drawing/2014/main" id="{A6121488-E2F1-9C41-955E-DD0EE9DA73ED}"/>
              </a:ext>
            </a:extLst>
          </p:cNvPr>
          <p:cNvPicPr>
            <a:picLocks noChangeAspect="1"/>
          </p:cNvPicPr>
          <p:nvPr/>
        </p:nvPicPr>
        <p:blipFill>
          <a:blip r:embed="rId2"/>
          <a:stretch>
            <a:fillRect/>
          </a:stretch>
        </p:blipFill>
        <p:spPr>
          <a:xfrm>
            <a:off x="0" y="2104747"/>
            <a:ext cx="9144000" cy="4021422"/>
          </a:xfrm>
          <a:prstGeom prst="rect">
            <a:avLst/>
          </a:prstGeom>
        </p:spPr>
      </p:pic>
    </p:spTree>
    <p:extLst>
      <p:ext uri="{BB962C8B-B14F-4D97-AF65-F5344CB8AC3E}">
        <p14:creationId xmlns:p14="http://schemas.microsoft.com/office/powerpoint/2010/main" val="76857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6C2-FFCA-B64E-BE7A-B7C00A51FE05}"/>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093EF331-8A47-4A4A-A266-2A84EDAA507A}"/>
              </a:ext>
            </a:extLst>
          </p:cNvPr>
          <p:cNvSpPr>
            <a:spLocks noGrp="1"/>
          </p:cNvSpPr>
          <p:nvPr>
            <p:ph idx="1"/>
          </p:nvPr>
        </p:nvSpPr>
        <p:spPr>
          <a:xfrm>
            <a:off x="457200" y="1600206"/>
            <a:ext cx="8229600" cy="4756152"/>
          </a:xfrm>
        </p:spPr>
        <p:txBody>
          <a:bodyPr/>
          <a:lstStyle/>
          <a:p>
            <a:r>
              <a:rPr lang="en-US" dirty="0" err="1"/>
              <a:t>Bảng</a:t>
            </a:r>
            <a:r>
              <a:rPr lang="en-US" dirty="0"/>
              <a:t> </a:t>
            </a:r>
            <a:r>
              <a:rPr lang="en-US" dirty="0" err="1"/>
              <a:t>tóm</a:t>
            </a:r>
            <a:r>
              <a:rPr lang="en-US" dirty="0"/>
              <a:t> </a:t>
            </a:r>
            <a:r>
              <a:rPr lang="en-US" dirty="0" err="1"/>
              <a:t>tắt</a:t>
            </a:r>
            <a:r>
              <a:rPr lang="en-US" dirty="0"/>
              <a:t> </a:t>
            </a:r>
            <a:r>
              <a:rPr lang="en-US" dirty="0" err="1"/>
              <a:t>các</a:t>
            </a:r>
            <a:r>
              <a:rPr lang="en-US" dirty="0"/>
              <a:t> </a:t>
            </a:r>
            <a:r>
              <a:rPr lang="en-US" dirty="0" err="1"/>
              <a:t>chỉ</a:t>
            </a:r>
            <a:r>
              <a:rPr lang="en-US" dirty="0"/>
              <a:t> </a:t>
            </a:r>
            <a:r>
              <a:rPr lang="en-US" dirty="0" err="1"/>
              <a:t>số</a:t>
            </a:r>
            <a:r>
              <a:rPr lang="en-US" dirty="0"/>
              <a:t>.</a:t>
            </a:r>
          </a:p>
        </p:txBody>
      </p:sp>
      <p:sp>
        <p:nvSpPr>
          <p:cNvPr id="4" name="Slide Number Placeholder 3">
            <a:extLst>
              <a:ext uri="{FF2B5EF4-FFF2-40B4-BE49-F238E27FC236}">
                <a16:creationId xmlns:a16="http://schemas.microsoft.com/office/drawing/2014/main" id="{819B3486-9F01-8643-ABA3-B6AB52A0B5FA}"/>
              </a:ext>
            </a:extLst>
          </p:cNvPr>
          <p:cNvSpPr>
            <a:spLocks noGrp="1"/>
          </p:cNvSpPr>
          <p:nvPr>
            <p:ph type="sldNum" sz="quarter" idx="12"/>
          </p:nvPr>
        </p:nvSpPr>
        <p:spPr/>
        <p:txBody>
          <a:bodyPr/>
          <a:lstStyle/>
          <a:p>
            <a:fld id="{20B7F220-0825-4B9B-9156-FF79F33775FE}" type="slidenum">
              <a:rPr lang="vi-VN" smtClean="0"/>
              <a:t>12</a:t>
            </a:fld>
            <a:endParaRPr lang="vi-VN"/>
          </a:p>
        </p:txBody>
      </p:sp>
      <p:pic>
        <p:nvPicPr>
          <p:cNvPr id="9" name="Picture 8">
            <a:extLst>
              <a:ext uri="{FF2B5EF4-FFF2-40B4-BE49-F238E27FC236}">
                <a16:creationId xmlns:a16="http://schemas.microsoft.com/office/drawing/2014/main" id="{13CD4CA5-D0C0-F44A-A946-BCD050209056}"/>
              </a:ext>
            </a:extLst>
          </p:cNvPr>
          <p:cNvPicPr>
            <a:picLocks noChangeAspect="1"/>
          </p:cNvPicPr>
          <p:nvPr/>
        </p:nvPicPr>
        <p:blipFill>
          <a:blip r:embed="rId2"/>
          <a:stretch>
            <a:fillRect/>
          </a:stretch>
        </p:blipFill>
        <p:spPr>
          <a:xfrm>
            <a:off x="4939896" y="2490402"/>
            <a:ext cx="3621471" cy="3989251"/>
          </a:xfrm>
          <a:prstGeom prst="rect">
            <a:avLst/>
          </a:prstGeom>
        </p:spPr>
      </p:pic>
      <p:pic>
        <p:nvPicPr>
          <p:cNvPr id="10" name="Picture 9">
            <a:extLst>
              <a:ext uri="{FF2B5EF4-FFF2-40B4-BE49-F238E27FC236}">
                <a16:creationId xmlns:a16="http://schemas.microsoft.com/office/drawing/2014/main" id="{15C0A5CE-7971-0840-98C2-3914A0FB117A}"/>
              </a:ext>
            </a:extLst>
          </p:cNvPr>
          <p:cNvPicPr>
            <a:picLocks noChangeAspect="1"/>
          </p:cNvPicPr>
          <p:nvPr/>
        </p:nvPicPr>
        <p:blipFill>
          <a:blip r:embed="rId3"/>
          <a:stretch>
            <a:fillRect/>
          </a:stretch>
        </p:blipFill>
        <p:spPr>
          <a:xfrm>
            <a:off x="457200" y="2293219"/>
            <a:ext cx="4357263" cy="3989251"/>
          </a:xfrm>
          <a:prstGeom prst="rect">
            <a:avLst/>
          </a:prstGeom>
        </p:spPr>
      </p:pic>
    </p:spTree>
    <p:extLst>
      <p:ext uri="{BB962C8B-B14F-4D97-AF65-F5344CB8AC3E}">
        <p14:creationId xmlns:p14="http://schemas.microsoft.com/office/powerpoint/2010/main" val="177461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5473-4E35-294B-9BCE-DDC39FA1AD19}"/>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1D095111-22C7-7944-BC3C-0C6BBC6F0940}"/>
              </a:ext>
            </a:extLst>
          </p:cNvPr>
          <p:cNvSpPr>
            <a:spLocks noGrp="1"/>
          </p:cNvSpPr>
          <p:nvPr>
            <p:ph idx="1"/>
          </p:nvPr>
        </p:nvSpPr>
        <p:spPr/>
        <p:txBody>
          <a:bodyPr/>
          <a:lstStyle/>
          <a:p>
            <a:r>
              <a:rPr lang="en-US" dirty="0"/>
              <a:t>Hai </a:t>
            </a:r>
            <a:r>
              <a:rPr lang="en-US" dirty="0" err="1"/>
              <a:t>cách</a:t>
            </a:r>
            <a:r>
              <a:rPr lang="en-US" dirty="0"/>
              <a:t> </a:t>
            </a:r>
            <a:r>
              <a:rPr lang="en-US" dirty="0" err="1"/>
              <a:t>tiếp</a:t>
            </a:r>
            <a:r>
              <a:rPr lang="en-US" dirty="0"/>
              <a:t> </a:t>
            </a:r>
            <a:r>
              <a:rPr lang="en-US" dirty="0" err="1"/>
              <a:t>cận</a:t>
            </a:r>
            <a:r>
              <a:rPr lang="en-US" dirty="0"/>
              <a:t> </a:t>
            </a:r>
            <a:r>
              <a:rPr lang="en-US" dirty="0" err="1"/>
              <a:t>được</a:t>
            </a:r>
            <a:r>
              <a:rPr lang="en-US" dirty="0"/>
              <a:t> </a:t>
            </a:r>
            <a:r>
              <a:rPr lang="en-US" dirty="0" err="1"/>
              <a:t>sử</a:t>
            </a:r>
            <a:r>
              <a:rPr lang="en-US" dirty="0"/>
              <a:t> </a:t>
            </a:r>
            <a:r>
              <a:rPr lang="en-US" dirty="0" err="1"/>
              <a:t>dụng</a:t>
            </a:r>
            <a:r>
              <a:rPr lang="en-US" dirty="0"/>
              <a:t>:</a:t>
            </a:r>
          </a:p>
          <a:p>
            <a:pPr lvl="1"/>
            <a:r>
              <a:rPr lang="en-US" dirty="0" err="1"/>
              <a:t>Sử</a:t>
            </a:r>
            <a:r>
              <a:rPr lang="en-US" dirty="0"/>
              <a:t> </a:t>
            </a:r>
            <a:r>
              <a:rPr lang="en-US" dirty="0" err="1"/>
              <a:t>dụng</a:t>
            </a:r>
            <a:r>
              <a:rPr lang="en-US" dirty="0"/>
              <a:t> </a:t>
            </a:r>
            <a:r>
              <a:rPr lang="en-US" dirty="0" err="1"/>
              <a:t>biểu</a:t>
            </a:r>
            <a:r>
              <a:rPr lang="en-US" dirty="0"/>
              <a:t> </a:t>
            </a:r>
            <a:r>
              <a:rPr lang="en-US" dirty="0" err="1"/>
              <a:t>diễn</a:t>
            </a:r>
            <a:r>
              <a:rPr lang="en-US" dirty="0"/>
              <a:t> </a:t>
            </a:r>
            <a:r>
              <a:rPr lang="en-US" dirty="0" err="1"/>
              <a:t>giá</a:t>
            </a:r>
            <a:r>
              <a:rPr lang="en-US" dirty="0"/>
              <a:t> </a:t>
            </a:r>
            <a:r>
              <a:rPr lang="en-US" dirty="0" err="1"/>
              <a:t>trị</a:t>
            </a:r>
            <a:r>
              <a:rPr lang="en-US" dirty="0"/>
              <a:t> </a:t>
            </a:r>
            <a:r>
              <a:rPr lang="en-US" dirty="0" err="1"/>
              <a:t>liên</a:t>
            </a:r>
            <a:r>
              <a:rPr lang="en-US" dirty="0"/>
              <a:t> </a:t>
            </a:r>
            <a:r>
              <a:rPr lang="en-US" dirty="0" err="1"/>
              <a:t>tục</a:t>
            </a:r>
            <a:r>
              <a:rPr lang="en-US" dirty="0"/>
              <a:t> (</a:t>
            </a:r>
            <a:r>
              <a:rPr lang="en-US" dirty="0" err="1"/>
              <a:t>Chuỗi</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Mỗi</a:t>
            </a:r>
            <a:r>
              <a:rPr lang="en-US" dirty="0"/>
              <a:t> </a:t>
            </a:r>
            <a:r>
              <a:rPr lang="en-US" dirty="0" err="1"/>
              <a:t>chỉ</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được</a:t>
            </a:r>
            <a:r>
              <a:rPr lang="en-US" dirty="0"/>
              <a:t> </a:t>
            </a:r>
            <a:r>
              <a:rPr lang="en-US" dirty="0" err="1"/>
              <a:t>tính</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công</a:t>
            </a:r>
            <a:r>
              <a:rPr lang="en-US" dirty="0"/>
              <a:t> </a:t>
            </a:r>
            <a:r>
              <a:rPr lang="en-US" dirty="0" err="1"/>
              <a:t>thức</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liên</a:t>
            </a:r>
            <a:r>
              <a:rPr lang="en-US" dirty="0"/>
              <a:t> </a:t>
            </a:r>
            <a:r>
              <a:rPr lang="en-US" dirty="0" err="1"/>
              <a:t>tục</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được</a:t>
            </a:r>
            <a:r>
              <a:rPr lang="en-US" dirty="0"/>
              <a:t> </a:t>
            </a:r>
            <a:r>
              <a:rPr lang="en-US" dirty="0" err="1"/>
              <a:t>chuẩn</a:t>
            </a:r>
            <a:r>
              <a:rPr lang="en-US" dirty="0"/>
              <a:t> </a:t>
            </a:r>
            <a:r>
              <a:rPr lang="en-US" dirty="0" err="1"/>
              <a:t>hoá</a:t>
            </a:r>
            <a:r>
              <a:rPr lang="en-US" dirty="0"/>
              <a:t> </a:t>
            </a:r>
            <a:r>
              <a:rPr lang="en-US" dirty="0" err="1"/>
              <a:t>trong</a:t>
            </a:r>
            <a:r>
              <a:rPr lang="en-US" dirty="0"/>
              <a:t> </a:t>
            </a:r>
            <a:r>
              <a:rPr lang="en-US" dirty="0" err="1"/>
              <a:t>phạm</a:t>
            </a:r>
            <a:r>
              <a:rPr lang="en-US" dirty="0"/>
              <a:t> vi </a:t>
            </a:r>
            <a:r>
              <a:rPr lang="en-US" dirty="0" err="1"/>
              <a:t>giữa</a:t>
            </a:r>
            <a:r>
              <a:rPr lang="en-US" dirty="0"/>
              <a:t> [-1,+1].</a:t>
            </a:r>
          </a:p>
          <a:p>
            <a:pPr lvl="1"/>
            <a:endParaRPr lang="en-US" dirty="0"/>
          </a:p>
          <a:p>
            <a:pPr lvl="1"/>
            <a:r>
              <a:rPr lang="en-US" dirty="0" err="1"/>
              <a:t>Sử</a:t>
            </a:r>
            <a:r>
              <a:rPr lang="en-US" dirty="0"/>
              <a:t> </a:t>
            </a:r>
            <a:r>
              <a:rPr lang="en-US" dirty="0" err="1"/>
              <a:t>dụng</a:t>
            </a:r>
            <a:r>
              <a:rPr lang="en-US" dirty="0"/>
              <a:t> </a:t>
            </a:r>
            <a:r>
              <a:rPr lang="en-US" dirty="0" err="1"/>
              <a:t>biểu</a:t>
            </a:r>
            <a:r>
              <a:rPr lang="en-US" dirty="0"/>
              <a:t> </a:t>
            </a:r>
            <a:r>
              <a:rPr lang="en-US" dirty="0" err="1"/>
              <a:t>diễn</a:t>
            </a:r>
            <a:r>
              <a:rPr lang="en-US" dirty="0"/>
              <a:t> </a:t>
            </a:r>
            <a:r>
              <a:rPr lang="en-US" dirty="0" err="1"/>
              <a:t>xác</a:t>
            </a:r>
            <a:r>
              <a:rPr lang="en-US" dirty="0"/>
              <a:t> </a:t>
            </a:r>
            <a:r>
              <a:rPr lang="en-US" dirty="0" err="1"/>
              <a:t>định</a:t>
            </a:r>
            <a:r>
              <a:rPr lang="en-US" dirty="0"/>
              <a:t> </a:t>
            </a:r>
            <a:r>
              <a:rPr lang="en-US" dirty="0" err="1"/>
              <a:t>xu</a:t>
            </a:r>
            <a:r>
              <a:rPr lang="en-US" dirty="0"/>
              <a:t> </a:t>
            </a:r>
            <a:r>
              <a:rPr lang="en-US" dirty="0" err="1"/>
              <a:t>hướng</a:t>
            </a:r>
            <a:r>
              <a:rPr lang="en-US" dirty="0"/>
              <a:t> (</a:t>
            </a:r>
            <a:r>
              <a:rPr lang="en-US" dirty="0" err="1"/>
              <a:t>Tính</a:t>
            </a:r>
            <a:r>
              <a:rPr lang="en-US" dirty="0"/>
              <a:t> </a:t>
            </a:r>
            <a:r>
              <a:rPr lang="en-US" dirty="0" err="1"/>
              <a:t>chất</a:t>
            </a:r>
            <a:r>
              <a:rPr lang="en-US" dirty="0"/>
              <a:t> </a:t>
            </a:r>
            <a:r>
              <a:rPr lang="en-US" dirty="0" err="1"/>
              <a:t>rời</a:t>
            </a:r>
            <a:r>
              <a:rPr lang="en-US" dirty="0"/>
              <a:t> </a:t>
            </a:r>
            <a:r>
              <a:rPr lang="en-US" dirty="0" err="1"/>
              <a:t>rạc</a:t>
            </a:r>
            <a:r>
              <a:rPr lang="en-US" dirty="0"/>
              <a:t>): </a:t>
            </a:r>
            <a:r>
              <a:rPr lang="en-US" dirty="0" err="1"/>
              <a:t>Một</a:t>
            </a:r>
            <a:r>
              <a:rPr lang="en-US" dirty="0"/>
              <a:t> </a:t>
            </a:r>
            <a:r>
              <a:rPr lang="en-US" dirty="0" err="1"/>
              <a:t>lớp</a:t>
            </a:r>
            <a:r>
              <a:rPr lang="en-US" dirty="0"/>
              <a:t> </a:t>
            </a:r>
            <a:r>
              <a:rPr lang="en-US" dirty="0" err="1"/>
              <a:t>quyết</a:t>
            </a:r>
            <a:r>
              <a:rPr lang="en-US" dirty="0"/>
              <a:t> </a:t>
            </a:r>
            <a:r>
              <a:rPr lang="en-US" dirty="0" err="1"/>
              <a:t>định</a:t>
            </a:r>
            <a:r>
              <a:rPr lang="en-US" dirty="0"/>
              <a:t> </a:t>
            </a:r>
            <a:r>
              <a:rPr lang="en-US" dirty="0" err="1"/>
              <a:t>mới</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chuyển</a:t>
            </a:r>
            <a:r>
              <a:rPr lang="en-US" dirty="0"/>
              <a:t> </a:t>
            </a:r>
            <a:r>
              <a:rPr lang="en-US" dirty="0" err="1"/>
              <a:t>đổi</a:t>
            </a:r>
            <a:r>
              <a:rPr lang="en-US" dirty="0"/>
              <a:t> </a:t>
            </a:r>
            <a:r>
              <a:rPr lang="en-US" dirty="0" err="1"/>
              <a:t>giá</a:t>
            </a:r>
            <a:r>
              <a:rPr lang="en-US" dirty="0"/>
              <a:t> </a:t>
            </a:r>
            <a:r>
              <a:rPr lang="en-US" dirty="0" err="1"/>
              <a:t>trị</a:t>
            </a:r>
            <a:r>
              <a:rPr lang="en-US" dirty="0"/>
              <a:t> </a:t>
            </a:r>
            <a:r>
              <a:rPr lang="en-US" dirty="0" err="1"/>
              <a:t>liên</a:t>
            </a:r>
            <a:r>
              <a:rPr lang="en-US" dirty="0"/>
              <a:t> </a:t>
            </a:r>
            <a:r>
              <a:rPr lang="en-US" dirty="0" err="1"/>
              <a:t>tục</a:t>
            </a:r>
            <a:r>
              <a:rPr lang="en-US" dirty="0"/>
              <a:t> </a:t>
            </a:r>
            <a:r>
              <a:rPr lang="en-US" dirty="0" err="1"/>
              <a:t>thành</a:t>
            </a:r>
            <a:r>
              <a:rPr lang="en-US" dirty="0"/>
              <a:t> </a:t>
            </a:r>
            <a:r>
              <a:rPr lang="en-US" dirty="0" err="1"/>
              <a:t>rời</a:t>
            </a:r>
            <a:r>
              <a:rPr lang="en-US" dirty="0"/>
              <a:t> </a:t>
            </a:r>
            <a:r>
              <a:rPr lang="en-US" dirty="0" err="1"/>
              <a:t>rạc</a:t>
            </a:r>
            <a:r>
              <a:rPr lang="en-US" dirty="0"/>
              <a:t>, </a:t>
            </a:r>
            <a:r>
              <a:rPr lang="en-US" dirty="0" err="1"/>
              <a:t>được</a:t>
            </a:r>
            <a:r>
              <a:rPr lang="en-US" dirty="0"/>
              <a:t> </a:t>
            </a:r>
            <a:r>
              <a:rPr lang="en-US" dirty="0" err="1"/>
              <a:t>gọi</a:t>
            </a:r>
            <a:r>
              <a:rPr lang="en-US" dirty="0"/>
              <a:t> </a:t>
            </a:r>
            <a:r>
              <a:rPr lang="en-US" dirty="0" err="1"/>
              <a:t>là</a:t>
            </a:r>
            <a:r>
              <a:rPr lang="en-US" dirty="0"/>
              <a:t> </a:t>
            </a:r>
            <a:r>
              <a:rPr lang="vi-VN" dirty="0"/>
              <a:t>‘‘Trend Deterministic Data Preparation movement”.</a:t>
            </a:r>
          </a:p>
          <a:p>
            <a:pPr lvl="1"/>
            <a:r>
              <a:rPr lang="en-US" dirty="0" err="1"/>
              <a:t>Công</a:t>
            </a:r>
            <a:r>
              <a:rPr lang="en-US" dirty="0"/>
              <a:t> </a:t>
            </a:r>
            <a:r>
              <a:rPr lang="en-US" dirty="0" err="1"/>
              <a:t>việc</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này</a:t>
            </a:r>
            <a:r>
              <a:rPr lang="en-US" dirty="0"/>
              <a:t> </a:t>
            </a:r>
            <a:r>
              <a:rPr lang="en-US" dirty="0" err="1"/>
              <a:t>là</a:t>
            </a:r>
            <a:r>
              <a:rPr lang="en-US" dirty="0"/>
              <a:t> </a:t>
            </a:r>
            <a:r>
              <a:rPr lang="en-US" dirty="0" err="1"/>
              <a:t>chuyển</a:t>
            </a:r>
            <a:r>
              <a:rPr lang="en-US" dirty="0"/>
              <a:t> </a:t>
            </a:r>
            <a:r>
              <a:rPr lang="en-US" dirty="0" err="1"/>
              <a:t>đổi</a:t>
            </a:r>
            <a:r>
              <a:rPr lang="en-US" dirty="0"/>
              <a:t> </a:t>
            </a:r>
            <a:r>
              <a:rPr lang="en-US" dirty="0" err="1"/>
              <a:t>giá</a:t>
            </a:r>
            <a:r>
              <a:rPr lang="en-US" dirty="0"/>
              <a:t> </a:t>
            </a:r>
            <a:r>
              <a:rPr lang="en-US" dirty="0" err="1"/>
              <a:t>trị</a:t>
            </a:r>
            <a:r>
              <a:rPr lang="en-US" dirty="0"/>
              <a:t> </a:t>
            </a:r>
            <a:r>
              <a:rPr lang="en-US" dirty="0" err="1"/>
              <a:t>liên</a:t>
            </a:r>
            <a:r>
              <a:rPr lang="en-US" dirty="0"/>
              <a:t> </a:t>
            </a:r>
            <a:r>
              <a:rPr lang="en-US" dirty="0" err="1"/>
              <a:t>tục</a:t>
            </a:r>
            <a:r>
              <a:rPr lang="en-US" dirty="0"/>
              <a:t> </a:t>
            </a:r>
            <a:r>
              <a:rPr lang="en-US" dirty="0" err="1"/>
              <a:t>thành</a:t>
            </a:r>
            <a:r>
              <a:rPr lang="en-US" dirty="0"/>
              <a:t> -1 </a:t>
            </a:r>
            <a:r>
              <a:rPr lang="en-US" dirty="0" err="1"/>
              <a:t>hoặc</a:t>
            </a:r>
            <a:r>
              <a:rPr lang="en-US" dirty="0"/>
              <a:t> +1 </a:t>
            </a:r>
            <a:r>
              <a:rPr lang="en-US" dirty="0" err="1"/>
              <a:t>bằng</a:t>
            </a:r>
            <a:r>
              <a:rPr lang="en-US" dirty="0"/>
              <a:t> </a:t>
            </a:r>
            <a:r>
              <a:rPr lang="en-US" dirty="0" err="1"/>
              <a:t>cách</a:t>
            </a:r>
            <a:r>
              <a:rPr lang="en-US" dirty="0"/>
              <a:t> </a:t>
            </a:r>
            <a:r>
              <a:rPr lang="en-US" dirty="0" err="1"/>
              <a:t>xem</a:t>
            </a:r>
            <a:r>
              <a:rPr lang="en-US" dirty="0"/>
              <a:t> </a:t>
            </a:r>
            <a:r>
              <a:rPr lang="en-US" dirty="0" err="1"/>
              <a:t>xét</a:t>
            </a:r>
            <a:r>
              <a:rPr lang="en-US" dirty="0"/>
              <a:t> </a:t>
            </a:r>
            <a:r>
              <a:rPr lang="en-US" dirty="0" err="1"/>
              <a:t>thuộc</a:t>
            </a:r>
            <a:r>
              <a:rPr lang="en-US" dirty="0"/>
              <a:t> </a:t>
            </a:r>
            <a:r>
              <a:rPr lang="en-US" dirty="0" err="1"/>
              <a:t>tính</a:t>
            </a:r>
            <a:r>
              <a:rPr lang="en-US" dirty="0"/>
              <a:t> </a:t>
            </a:r>
            <a:r>
              <a:rPr lang="en-US" dirty="0" err="1"/>
              <a:t>này</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rời</a:t>
            </a:r>
            <a:r>
              <a:rPr lang="en-US" dirty="0"/>
              <a:t> </a:t>
            </a:r>
            <a:r>
              <a:rPr lang="en-US" dirty="0" err="1"/>
              <a:t>rạc</a:t>
            </a:r>
            <a:r>
              <a:rPr lang="en-US" dirty="0"/>
              <a:t>. </a:t>
            </a:r>
            <a:r>
              <a:rPr lang="en-US" dirty="0" err="1"/>
              <a:t>Trong</a:t>
            </a:r>
            <a:r>
              <a:rPr lang="en-US" dirty="0"/>
              <a:t> </a:t>
            </a:r>
            <a:r>
              <a:rPr lang="en-US" dirty="0" err="1"/>
              <a:t>đó</a:t>
            </a:r>
            <a:r>
              <a:rPr lang="en-US" dirty="0"/>
              <a:t>, +1 </a:t>
            </a:r>
            <a:r>
              <a:rPr lang="en-US" dirty="0" err="1"/>
              <a:t>biểu</a:t>
            </a:r>
            <a:r>
              <a:rPr lang="en-US" dirty="0"/>
              <a:t> </a:t>
            </a:r>
            <a:r>
              <a:rPr lang="en-US" dirty="0" err="1"/>
              <a:t>thị</a:t>
            </a:r>
            <a:r>
              <a:rPr lang="en-US" dirty="0"/>
              <a:t> </a:t>
            </a:r>
            <a:r>
              <a:rPr lang="en-US" dirty="0" err="1"/>
              <a:t>đi</a:t>
            </a:r>
            <a:r>
              <a:rPr lang="en-US" dirty="0"/>
              <a:t> </a:t>
            </a:r>
            <a:r>
              <a:rPr lang="en-US" dirty="0" err="1"/>
              <a:t>lên</a:t>
            </a:r>
            <a:r>
              <a:rPr lang="en-US" dirty="0"/>
              <a:t>, -1 </a:t>
            </a:r>
            <a:r>
              <a:rPr lang="en-US" dirty="0" err="1"/>
              <a:t>là</a:t>
            </a:r>
            <a:r>
              <a:rPr lang="en-US" dirty="0"/>
              <a:t> </a:t>
            </a:r>
            <a:r>
              <a:rPr lang="en-US" dirty="0" err="1"/>
              <a:t>đi</a:t>
            </a:r>
            <a:r>
              <a:rPr lang="en-US" dirty="0"/>
              <a:t> </a:t>
            </a:r>
            <a:r>
              <a:rPr lang="en-US" dirty="0" err="1"/>
              <a:t>xuống</a:t>
            </a:r>
            <a:r>
              <a:rPr lang="en-US" dirty="0"/>
              <a:t>. </a:t>
            </a:r>
          </a:p>
        </p:txBody>
      </p:sp>
      <p:sp>
        <p:nvSpPr>
          <p:cNvPr id="4" name="Slide Number Placeholder 3">
            <a:extLst>
              <a:ext uri="{FF2B5EF4-FFF2-40B4-BE49-F238E27FC236}">
                <a16:creationId xmlns:a16="http://schemas.microsoft.com/office/drawing/2014/main" id="{F9178442-DE26-5947-BC39-CF2A22E1F143}"/>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243169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5473-4E35-294B-9BCE-DDC39FA1AD19}"/>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1D095111-22C7-7944-BC3C-0C6BBC6F0940}"/>
              </a:ext>
            </a:extLst>
          </p:cNvPr>
          <p:cNvSpPr>
            <a:spLocks noGrp="1"/>
          </p:cNvSpPr>
          <p:nvPr>
            <p:ph idx="1"/>
          </p:nvPr>
        </p:nvSpPr>
        <p:spPr/>
        <p:txBody>
          <a:bodyPr/>
          <a:lstStyle/>
          <a:p>
            <a:r>
              <a:rPr lang="en-US" dirty="0"/>
              <a:t>Moving Average (MA) – </a:t>
            </a:r>
            <a:r>
              <a:rPr lang="en-US" dirty="0" err="1"/>
              <a:t>Đường</a:t>
            </a:r>
            <a:r>
              <a:rPr lang="en-US" dirty="0"/>
              <a:t> </a:t>
            </a:r>
            <a:r>
              <a:rPr lang="en-US" dirty="0" err="1"/>
              <a:t>trung</a:t>
            </a:r>
            <a:r>
              <a:rPr lang="en-US" dirty="0"/>
              <a:t> </a:t>
            </a:r>
            <a:r>
              <a:rPr lang="en-US" dirty="0" err="1"/>
              <a:t>bình</a:t>
            </a:r>
            <a:r>
              <a:rPr lang="en-US" dirty="0"/>
              <a:t> </a:t>
            </a:r>
            <a:r>
              <a:rPr lang="en-US" dirty="0" err="1"/>
              <a:t>động</a:t>
            </a:r>
            <a:r>
              <a:rPr lang="en-US" dirty="0"/>
              <a:t>: </a:t>
            </a:r>
            <a:r>
              <a:rPr lang="en-US" dirty="0" err="1"/>
              <a:t>Tạo</a:t>
            </a:r>
            <a:r>
              <a:rPr lang="en-US" dirty="0"/>
              <a:t> ra </a:t>
            </a:r>
            <a:r>
              <a:rPr lang="en-US" dirty="0" err="1"/>
              <a:t>giá</a:t>
            </a:r>
            <a:r>
              <a:rPr lang="en-US" dirty="0"/>
              <a:t> </a:t>
            </a:r>
            <a:r>
              <a:rPr lang="en-US" dirty="0" err="1"/>
              <a:t>trung</a:t>
            </a:r>
            <a:r>
              <a:rPr lang="en-US" dirty="0"/>
              <a:t> </a:t>
            </a:r>
            <a:r>
              <a:rPr lang="en-US" dirty="0" err="1"/>
              <a:t>bình</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liên</a:t>
            </a:r>
            <a:r>
              <a:rPr lang="en-US" dirty="0"/>
              <a:t> </a:t>
            </a:r>
            <a:r>
              <a:rPr lang="en-US" dirty="0" err="1"/>
              <a:t>tục</a:t>
            </a:r>
            <a:r>
              <a:rPr lang="en-US" dirty="0"/>
              <a:t>. </a:t>
            </a:r>
            <a:r>
              <a:rPr lang="en-US" dirty="0" err="1"/>
              <a:t>Nếu</a:t>
            </a:r>
            <a:r>
              <a:rPr lang="en-US" dirty="0"/>
              <a:t> </a:t>
            </a:r>
            <a:r>
              <a:rPr lang="en-US" dirty="0" err="1"/>
              <a:t>giá</a:t>
            </a:r>
            <a:r>
              <a:rPr lang="en-US" dirty="0"/>
              <a:t> </a:t>
            </a:r>
            <a:r>
              <a:rPr lang="en-US" dirty="0" err="1"/>
              <a:t>cao</a:t>
            </a:r>
            <a:r>
              <a:rPr lang="en-US" dirty="0"/>
              <a:t> </a:t>
            </a:r>
            <a:r>
              <a:rPr lang="en-US" dirty="0" err="1"/>
              <a:t>hơn</a:t>
            </a:r>
            <a:r>
              <a:rPr lang="en-US" dirty="0"/>
              <a:t> MA </a:t>
            </a:r>
            <a:r>
              <a:rPr lang="en-US" dirty="0" err="1"/>
              <a:t>thì</a:t>
            </a:r>
            <a:r>
              <a:rPr lang="en-US" dirty="0"/>
              <a:t> </a:t>
            </a:r>
            <a:r>
              <a:rPr lang="en-US" dirty="0" err="1"/>
              <a:t>xu</a:t>
            </a:r>
            <a:r>
              <a:rPr lang="en-US" dirty="0"/>
              <a:t> </a:t>
            </a:r>
            <a:r>
              <a:rPr lang="en-US" dirty="0" err="1"/>
              <a:t>hướng</a:t>
            </a:r>
            <a:r>
              <a:rPr lang="en-US" dirty="0"/>
              <a:t> </a:t>
            </a:r>
            <a:r>
              <a:rPr lang="en-US" dirty="0" err="1"/>
              <a:t>tăng</a:t>
            </a:r>
            <a:r>
              <a:rPr lang="en-US" dirty="0"/>
              <a:t>, </a:t>
            </a:r>
            <a:r>
              <a:rPr lang="en-US" dirty="0" err="1"/>
              <a:t>ngược</a:t>
            </a:r>
            <a:r>
              <a:rPr lang="en-US" dirty="0"/>
              <a:t> </a:t>
            </a:r>
            <a:r>
              <a:rPr lang="en-US" dirty="0" err="1"/>
              <a:t>lại</a:t>
            </a:r>
            <a:r>
              <a:rPr lang="en-US" dirty="0"/>
              <a:t> </a:t>
            </a:r>
            <a:r>
              <a:rPr lang="en-US" dirty="0" err="1"/>
              <a:t>giảm</a:t>
            </a:r>
            <a:r>
              <a:rPr lang="en-US" dirty="0"/>
              <a:t>.</a:t>
            </a:r>
          </a:p>
          <a:p>
            <a:r>
              <a:rPr lang="vi-VN" dirty="0"/>
              <a:t>STCK%, STCD% và Williams R% là các dao động ngẫu nhiên. Khi các dao động ngẫu nhiên đang tăng lên, giá cổ phiếu có thể sẽ tăng lên và được biểu thị dưới dạng +1.</a:t>
            </a:r>
          </a:p>
          <a:p>
            <a:r>
              <a:rPr lang="vi-VN" dirty="0"/>
              <a:t>MACD đi theo xu hướng của cổ phiếu, MACD tăng thì giá cổ phiếu tăng, biểu thị dưới dạng +1 và ngược lại.</a:t>
            </a:r>
          </a:p>
          <a:p>
            <a:r>
              <a:rPr lang="vi-VN" dirty="0"/>
              <a:t>RSI thường được sử dụng để xác định các điểm mua quá mức và bán quá mức, nằm trong khoảng từ 0-100. Nếu quá 70 =&gt; mua quá mức =&gt; có thể giảm giá =&gt; biểu thị -1 (ngược lại nhỏ hơn 30).</a:t>
            </a:r>
            <a:endParaRPr lang="en-US" dirty="0"/>
          </a:p>
        </p:txBody>
      </p:sp>
      <p:sp>
        <p:nvSpPr>
          <p:cNvPr id="4" name="Slide Number Placeholder 3">
            <a:extLst>
              <a:ext uri="{FF2B5EF4-FFF2-40B4-BE49-F238E27FC236}">
                <a16:creationId xmlns:a16="http://schemas.microsoft.com/office/drawing/2014/main" id="{F9178442-DE26-5947-BC39-CF2A22E1F143}"/>
              </a:ext>
            </a:extLst>
          </p:cNvPr>
          <p:cNvSpPr>
            <a:spLocks noGrp="1"/>
          </p:cNvSpPr>
          <p:nvPr>
            <p:ph type="sldNum" sz="quarter" idx="12"/>
          </p:nvPr>
        </p:nvSpPr>
        <p:spPr/>
        <p:txBody>
          <a:bodyPr/>
          <a:lstStyle/>
          <a:p>
            <a:fld id="{20B7F220-0825-4B9B-9156-FF79F33775FE}" type="slidenum">
              <a:rPr lang="vi-VN" smtClean="0"/>
              <a:t>14</a:t>
            </a:fld>
            <a:endParaRPr lang="vi-VN"/>
          </a:p>
        </p:txBody>
      </p:sp>
    </p:spTree>
    <p:extLst>
      <p:ext uri="{BB962C8B-B14F-4D97-AF65-F5344CB8AC3E}">
        <p14:creationId xmlns:p14="http://schemas.microsoft.com/office/powerpoint/2010/main" val="227641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5473-4E35-294B-9BCE-DDC39FA1AD19}"/>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1D095111-22C7-7944-BC3C-0C6BBC6F0940}"/>
              </a:ext>
            </a:extLst>
          </p:cNvPr>
          <p:cNvSpPr>
            <a:spLocks noGrp="1"/>
          </p:cNvSpPr>
          <p:nvPr>
            <p:ph idx="1"/>
          </p:nvPr>
        </p:nvSpPr>
        <p:spPr/>
        <p:txBody>
          <a:bodyPr/>
          <a:lstStyle/>
          <a:p>
            <a:r>
              <a:rPr lang="vi-VN" dirty="0"/>
              <a:t>CCI đo lường sự khác biệt giữa thay đổi giá cổ phiếu và thay đổi giá trung bình.</a:t>
            </a:r>
          </a:p>
          <a:p>
            <a:r>
              <a:rPr lang="vi-VN" dirty="0"/>
              <a:t>Bộ dao động A/D: tuân theo xu hướng, nếu giá tại thời điểm “t” lớn hơn “t - 1” thì xu hướng tăng, biểu thị +1 và ngược lại.</a:t>
            </a:r>
          </a:p>
          <a:p>
            <a:r>
              <a:rPr lang="vi-VN" dirty="0"/>
              <a:t>Momentum (Động lượng): đo tốc độ tăng giảm của giá cổ phiếu</a:t>
            </a:r>
            <a:r>
              <a:rPr lang="en-US" dirty="0"/>
              <a:t>. </a:t>
            </a:r>
            <a:r>
              <a:rPr lang="en-US" dirty="0" err="1"/>
              <a:t>Giá</a:t>
            </a:r>
            <a:r>
              <a:rPr lang="en-US" dirty="0"/>
              <a:t> </a:t>
            </a:r>
            <a:r>
              <a:rPr lang="en-US" dirty="0" err="1"/>
              <a:t>trị</a:t>
            </a:r>
            <a:r>
              <a:rPr lang="en-US" dirty="0"/>
              <a:t> </a:t>
            </a:r>
            <a:r>
              <a:rPr lang="en-US" dirty="0" err="1"/>
              <a:t>dương</a:t>
            </a:r>
            <a:r>
              <a:rPr lang="en-US" dirty="0"/>
              <a:t> </a:t>
            </a:r>
            <a:r>
              <a:rPr lang="en-US" dirty="0" err="1"/>
              <a:t>biểu</a:t>
            </a:r>
            <a:r>
              <a:rPr lang="en-US" dirty="0"/>
              <a:t> </a:t>
            </a:r>
            <a:r>
              <a:rPr lang="en-US" dirty="0" err="1"/>
              <a:t>thị</a:t>
            </a:r>
            <a:r>
              <a:rPr lang="en-US" dirty="0"/>
              <a:t> </a:t>
            </a:r>
            <a:r>
              <a:rPr lang="en-US" dirty="0" err="1"/>
              <a:t>xu</a:t>
            </a:r>
            <a:r>
              <a:rPr lang="en-US" dirty="0"/>
              <a:t> </a:t>
            </a:r>
            <a:r>
              <a:rPr lang="en-US" dirty="0" err="1"/>
              <a:t>hướng</a:t>
            </a:r>
            <a:r>
              <a:rPr lang="en-US" dirty="0"/>
              <a:t> </a:t>
            </a:r>
            <a:r>
              <a:rPr lang="en-US" dirty="0" err="1"/>
              <a:t>tăng</a:t>
            </a:r>
            <a:r>
              <a:rPr lang="en-US" dirty="0"/>
              <a:t> =&gt; +1, </a:t>
            </a:r>
            <a:r>
              <a:rPr lang="en-US" dirty="0" err="1"/>
              <a:t>và</a:t>
            </a:r>
            <a:r>
              <a:rPr lang="en-US" dirty="0"/>
              <a:t> </a:t>
            </a:r>
            <a:r>
              <a:rPr lang="en-US" dirty="0" err="1"/>
              <a:t>ngược</a:t>
            </a:r>
            <a:r>
              <a:rPr lang="en-US" dirty="0"/>
              <a:t> </a:t>
            </a:r>
            <a:r>
              <a:rPr lang="en-US" dirty="0" err="1"/>
              <a:t>lại</a:t>
            </a:r>
            <a:r>
              <a:rPr lang="en-US" dirty="0"/>
              <a:t>.</a:t>
            </a:r>
          </a:p>
        </p:txBody>
      </p:sp>
      <p:sp>
        <p:nvSpPr>
          <p:cNvPr id="4" name="Slide Number Placeholder 3">
            <a:extLst>
              <a:ext uri="{FF2B5EF4-FFF2-40B4-BE49-F238E27FC236}">
                <a16:creationId xmlns:a16="http://schemas.microsoft.com/office/drawing/2014/main" id="{F9178442-DE26-5947-BC39-CF2A22E1F143}"/>
              </a:ext>
            </a:extLst>
          </p:cNvPr>
          <p:cNvSpPr>
            <a:spLocks noGrp="1"/>
          </p:cNvSpPr>
          <p:nvPr>
            <p:ph type="sldNum" sz="quarter" idx="12"/>
          </p:nvPr>
        </p:nvSpPr>
        <p:spPr/>
        <p:txBody>
          <a:bodyPr/>
          <a:lstStyle/>
          <a:p>
            <a:fld id="{20B7F220-0825-4B9B-9156-FF79F33775FE}" type="slidenum">
              <a:rPr lang="vi-VN" smtClean="0"/>
              <a:t>15</a:t>
            </a:fld>
            <a:endParaRPr lang="vi-VN"/>
          </a:p>
        </p:txBody>
      </p:sp>
    </p:spTree>
    <p:extLst>
      <p:ext uri="{BB962C8B-B14F-4D97-AF65-F5344CB8AC3E}">
        <p14:creationId xmlns:p14="http://schemas.microsoft.com/office/powerpoint/2010/main" val="3753114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FF8F-3D6B-BD4D-8DE0-F993EE7AD43C}"/>
              </a:ext>
            </a:extLst>
          </p:cNvPr>
          <p:cNvSpPr>
            <a:spLocks noGrp="1"/>
          </p:cNvSpPr>
          <p:nvPr>
            <p:ph type="title"/>
          </p:nvPr>
        </p:nvSpPr>
        <p:spPr/>
        <p:txBody>
          <a:bodyPr/>
          <a:lstStyle/>
          <a:p>
            <a:r>
              <a:rPr lang="en-US" dirty="0"/>
              <a:t>CÁC MÔ HÌNH DỰ ĐOÁN</a:t>
            </a:r>
          </a:p>
        </p:txBody>
      </p:sp>
      <p:sp>
        <p:nvSpPr>
          <p:cNvPr id="3" name="Content Placeholder 2">
            <a:extLst>
              <a:ext uri="{FF2B5EF4-FFF2-40B4-BE49-F238E27FC236}">
                <a16:creationId xmlns:a16="http://schemas.microsoft.com/office/drawing/2014/main" id="{FBC77AFB-CBF5-6F45-9ABE-B6B1A29AB203}"/>
              </a:ext>
            </a:extLst>
          </p:cNvPr>
          <p:cNvSpPr>
            <a:spLocks noGrp="1"/>
          </p:cNvSpPr>
          <p:nvPr>
            <p:ph idx="1"/>
          </p:nvPr>
        </p:nvSpPr>
        <p:spPr/>
        <p:txBody>
          <a:bodyPr/>
          <a:lstStyle/>
          <a:p>
            <a:r>
              <a:rPr lang="vi-VN" dirty="0"/>
              <a:t>Mô hình ANN (Artificial Neuron Network):</a:t>
            </a:r>
          </a:p>
          <a:p>
            <a:pPr lvl="1"/>
            <a:r>
              <a:rPr lang="vi-VN" dirty="0"/>
              <a:t>Là một mạng lưới dày đặc các nơ-ron liên kết với nhau được kích hoạt dựa trên các đầu vào. Mạng nơ-ron 3 lớp feedforward được sử dụng.</a:t>
            </a:r>
          </a:p>
          <a:p>
            <a:pPr lvl="1"/>
            <a:r>
              <a:rPr lang="vi-VN" dirty="0"/>
              <a:t>Đầu vào là 10 chỉ số kỹ thuật. Lớp đầu ra có một nơ-ron duy nhất ứng với log sigmoid như là hàm chuyển. Điều này dẫn đến đầu ra giá trị liên tục trong khoảng [0,1]. </a:t>
            </a:r>
            <a:endParaRPr lang="en-US" dirty="0"/>
          </a:p>
          <a:p>
            <a:pPr lvl="1"/>
            <a:r>
              <a:rPr lang="en-US" dirty="0" err="1"/>
              <a:t>Lấy</a:t>
            </a:r>
            <a:r>
              <a:rPr lang="en-US" dirty="0"/>
              <a:t> </a:t>
            </a:r>
            <a:r>
              <a:rPr lang="en-US" dirty="0" err="1"/>
              <a:t>ngưỡng</a:t>
            </a:r>
            <a:r>
              <a:rPr lang="en-US" dirty="0"/>
              <a:t> 0,5 </a:t>
            </a:r>
            <a:r>
              <a:rPr lang="en-US" dirty="0" err="1"/>
              <a:t>để</a:t>
            </a:r>
            <a:r>
              <a:rPr lang="en-US" dirty="0"/>
              <a:t> </a:t>
            </a:r>
            <a:r>
              <a:rPr lang="en-US" dirty="0" err="1"/>
              <a:t>dự</a:t>
            </a:r>
            <a:r>
              <a:rPr lang="en-US" dirty="0"/>
              <a:t> </a:t>
            </a:r>
            <a:r>
              <a:rPr lang="en-US" dirty="0" err="1"/>
              <a:t>đoán</a:t>
            </a:r>
            <a:r>
              <a:rPr lang="en-US" dirty="0"/>
              <a:t> </a:t>
            </a:r>
            <a:r>
              <a:rPr lang="en-US" dirty="0" err="1"/>
              <a:t>chuyển</a:t>
            </a:r>
            <a:r>
              <a:rPr lang="en-US" dirty="0"/>
              <a:t> </a:t>
            </a:r>
            <a:r>
              <a:rPr lang="en-US" dirty="0" err="1"/>
              <a:t>động</a:t>
            </a:r>
            <a:r>
              <a:rPr lang="en-US" dirty="0"/>
              <a:t> </a:t>
            </a:r>
            <a:r>
              <a:rPr lang="en-US" dirty="0" err="1"/>
              <a:t>lên</a:t>
            </a:r>
            <a:r>
              <a:rPr lang="en-US" dirty="0"/>
              <a:t> </a:t>
            </a:r>
            <a:r>
              <a:rPr lang="en-US" dirty="0" err="1"/>
              <a:t>hoặc</a:t>
            </a:r>
            <a:r>
              <a:rPr lang="en-US" dirty="0"/>
              <a:t> </a:t>
            </a:r>
            <a:r>
              <a:rPr lang="en-US" dirty="0" err="1"/>
              <a:t>xuống</a:t>
            </a:r>
            <a:r>
              <a:rPr lang="en-US" dirty="0"/>
              <a:t>.</a:t>
            </a:r>
          </a:p>
        </p:txBody>
      </p:sp>
      <p:sp>
        <p:nvSpPr>
          <p:cNvPr id="4" name="Slide Number Placeholder 3">
            <a:extLst>
              <a:ext uri="{FF2B5EF4-FFF2-40B4-BE49-F238E27FC236}">
                <a16:creationId xmlns:a16="http://schemas.microsoft.com/office/drawing/2014/main" id="{2B7B6548-54CB-C34C-99DA-D9F15ECD74DB}"/>
              </a:ext>
            </a:extLst>
          </p:cNvPr>
          <p:cNvSpPr>
            <a:spLocks noGrp="1"/>
          </p:cNvSpPr>
          <p:nvPr>
            <p:ph type="sldNum" sz="quarter" idx="12"/>
          </p:nvPr>
        </p:nvSpPr>
        <p:spPr/>
        <p:txBody>
          <a:bodyPr/>
          <a:lstStyle/>
          <a:p>
            <a:fld id="{20B7F220-0825-4B9B-9156-FF79F33775FE}" type="slidenum">
              <a:rPr lang="vi-VN" smtClean="0"/>
              <a:t>16</a:t>
            </a:fld>
            <a:endParaRPr lang="vi-VN"/>
          </a:p>
        </p:txBody>
      </p:sp>
      <p:pic>
        <p:nvPicPr>
          <p:cNvPr id="6" name="Picture 5">
            <a:extLst>
              <a:ext uri="{FF2B5EF4-FFF2-40B4-BE49-F238E27FC236}">
                <a16:creationId xmlns:a16="http://schemas.microsoft.com/office/drawing/2014/main" id="{36839CD8-92BA-EF4F-8E2A-BF2E061F8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5769"/>
            <a:ext cx="5791200" cy="1930400"/>
          </a:xfrm>
          <a:prstGeom prst="rect">
            <a:avLst/>
          </a:prstGeom>
        </p:spPr>
      </p:pic>
    </p:spTree>
    <p:extLst>
      <p:ext uri="{BB962C8B-B14F-4D97-AF65-F5344CB8AC3E}">
        <p14:creationId xmlns:p14="http://schemas.microsoft.com/office/powerpoint/2010/main" val="403870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FF8F-3D6B-BD4D-8DE0-F993EE7AD43C}"/>
              </a:ext>
            </a:extLst>
          </p:cNvPr>
          <p:cNvSpPr>
            <a:spLocks noGrp="1"/>
          </p:cNvSpPr>
          <p:nvPr>
            <p:ph type="title"/>
          </p:nvPr>
        </p:nvSpPr>
        <p:spPr/>
        <p:txBody>
          <a:bodyPr/>
          <a:lstStyle/>
          <a:p>
            <a:r>
              <a:rPr lang="en-US" dirty="0"/>
              <a:t>CÁC MÔ HÌNH DỰ ĐOÁN</a:t>
            </a:r>
          </a:p>
        </p:txBody>
      </p:sp>
      <p:sp>
        <p:nvSpPr>
          <p:cNvPr id="4" name="Slide Number Placeholder 3">
            <a:extLst>
              <a:ext uri="{FF2B5EF4-FFF2-40B4-BE49-F238E27FC236}">
                <a16:creationId xmlns:a16="http://schemas.microsoft.com/office/drawing/2014/main" id="{2B7B6548-54CB-C34C-99DA-D9F15ECD74DB}"/>
              </a:ext>
            </a:extLst>
          </p:cNvPr>
          <p:cNvSpPr>
            <a:spLocks noGrp="1"/>
          </p:cNvSpPr>
          <p:nvPr>
            <p:ph type="sldNum" sz="quarter" idx="12"/>
          </p:nvPr>
        </p:nvSpPr>
        <p:spPr/>
        <p:txBody>
          <a:bodyPr/>
          <a:lstStyle/>
          <a:p>
            <a:fld id="{20B7F220-0825-4B9B-9156-FF79F33775FE}" type="slidenum">
              <a:rPr lang="vi-VN" smtClean="0"/>
              <a:t>17</a:t>
            </a:fld>
            <a:endParaRPr lang="vi-VN"/>
          </a:p>
        </p:txBody>
      </p:sp>
      <p:pic>
        <p:nvPicPr>
          <p:cNvPr id="5" name="Content Placeholder 4">
            <a:extLst>
              <a:ext uri="{FF2B5EF4-FFF2-40B4-BE49-F238E27FC236}">
                <a16:creationId xmlns:a16="http://schemas.microsoft.com/office/drawing/2014/main" id="{8AC6482C-5155-0A49-A2E1-D1558F7CB757}"/>
              </a:ext>
            </a:extLst>
          </p:cNvPr>
          <p:cNvPicPr>
            <a:picLocks noGrp="1"/>
          </p:cNvPicPr>
          <p:nvPr>
            <p:ph idx="1"/>
          </p:nvPr>
        </p:nvPicPr>
        <p:blipFill>
          <a:blip r:embed="rId3"/>
          <a:stretch>
            <a:fillRect/>
          </a:stretch>
        </p:blipFill>
        <p:spPr>
          <a:xfrm>
            <a:off x="618671" y="1553569"/>
            <a:ext cx="7906657" cy="4581926"/>
          </a:xfrm>
          <a:prstGeom prst="rect">
            <a:avLst/>
          </a:prstGeom>
        </p:spPr>
      </p:pic>
    </p:spTree>
    <p:extLst>
      <p:ext uri="{BB962C8B-B14F-4D97-AF65-F5344CB8AC3E}">
        <p14:creationId xmlns:p14="http://schemas.microsoft.com/office/powerpoint/2010/main" val="781248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FF8F-3D6B-BD4D-8DE0-F993EE7AD43C}"/>
              </a:ext>
            </a:extLst>
          </p:cNvPr>
          <p:cNvSpPr>
            <a:spLocks noGrp="1"/>
          </p:cNvSpPr>
          <p:nvPr>
            <p:ph type="title"/>
          </p:nvPr>
        </p:nvSpPr>
        <p:spPr/>
        <p:txBody>
          <a:bodyPr/>
          <a:lstStyle/>
          <a:p>
            <a:r>
              <a:rPr lang="en-US" dirty="0"/>
              <a:t>CÁC MÔ HÌNH DỰ ĐOÁN</a:t>
            </a:r>
          </a:p>
        </p:txBody>
      </p:sp>
      <p:sp>
        <p:nvSpPr>
          <p:cNvPr id="4" name="Slide Number Placeholder 3">
            <a:extLst>
              <a:ext uri="{FF2B5EF4-FFF2-40B4-BE49-F238E27FC236}">
                <a16:creationId xmlns:a16="http://schemas.microsoft.com/office/drawing/2014/main" id="{2B7B6548-54CB-C34C-99DA-D9F15ECD74DB}"/>
              </a:ext>
            </a:extLst>
          </p:cNvPr>
          <p:cNvSpPr>
            <a:spLocks noGrp="1"/>
          </p:cNvSpPr>
          <p:nvPr>
            <p:ph type="sldNum" sz="quarter" idx="12"/>
          </p:nvPr>
        </p:nvSpPr>
        <p:spPr/>
        <p:txBody>
          <a:bodyPr/>
          <a:lstStyle/>
          <a:p>
            <a:fld id="{20B7F220-0825-4B9B-9156-FF79F33775FE}" type="slidenum">
              <a:rPr lang="vi-VN" smtClean="0"/>
              <a:t>18</a:t>
            </a:fld>
            <a:endParaRPr lang="vi-VN"/>
          </a:p>
        </p:txBody>
      </p:sp>
      <p:sp>
        <p:nvSpPr>
          <p:cNvPr id="6" name="Content Placeholder 5">
            <a:extLst>
              <a:ext uri="{FF2B5EF4-FFF2-40B4-BE49-F238E27FC236}">
                <a16:creationId xmlns:a16="http://schemas.microsoft.com/office/drawing/2014/main" id="{9095906D-05FA-4340-B23F-9A3ED9067166}"/>
              </a:ext>
            </a:extLst>
          </p:cNvPr>
          <p:cNvSpPr>
            <a:spLocks noGrp="1"/>
          </p:cNvSpPr>
          <p:nvPr>
            <p:ph idx="1"/>
          </p:nvPr>
        </p:nvSpPr>
        <p:spPr/>
        <p:txBody>
          <a:bodyPr/>
          <a:lstStyle/>
          <a:p>
            <a:r>
              <a:rPr lang="vi-VN" dirty="0"/>
              <a:t>Mô hình SVM (Support Vector Machine):</a:t>
            </a:r>
          </a:p>
          <a:p>
            <a:pPr lvl="1"/>
            <a:r>
              <a:rPr lang="vi-VN" dirty="0"/>
              <a:t>Có 2 loại chính là: Support Vector Classification (SVC) và Support Vector Regression (SVR).</a:t>
            </a:r>
          </a:p>
          <a:p>
            <a:pPr lvl="1"/>
            <a:r>
              <a:rPr lang="vi-VN" dirty="0"/>
              <a:t>Mục tiêu của SVM là xác định siêu phẳng có biên tối đa. Ý tưởng là khoảng cách từ mặt phẳng tới điểm mẫu positive và negative là tối đa và bằng nhau.</a:t>
            </a:r>
            <a:endParaRPr lang="en-US" dirty="0"/>
          </a:p>
        </p:txBody>
      </p:sp>
      <p:pic>
        <p:nvPicPr>
          <p:cNvPr id="8" name="Picture 7">
            <a:extLst>
              <a:ext uri="{FF2B5EF4-FFF2-40B4-BE49-F238E27FC236}">
                <a16:creationId xmlns:a16="http://schemas.microsoft.com/office/drawing/2014/main" id="{9FC5AAAD-4E1F-354B-8251-FCE10F56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450" y="4005269"/>
            <a:ext cx="6007100" cy="2120900"/>
          </a:xfrm>
          <a:prstGeom prst="rect">
            <a:avLst/>
          </a:prstGeom>
        </p:spPr>
      </p:pic>
    </p:spTree>
    <p:extLst>
      <p:ext uri="{BB962C8B-B14F-4D97-AF65-F5344CB8AC3E}">
        <p14:creationId xmlns:p14="http://schemas.microsoft.com/office/powerpoint/2010/main" val="1903506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FF8F-3D6B-BD4D-8DE0-F993EE7AD43C}"/>
              </a:ext>
            </a:extLst>
          </p:cNvPr>
          <p:cNvSpPr>
            <a:spLocks noGrp="1"/>
          </p:cNvSpPr>
          <p:nvPr>
            <p:ph type="title"/>
          </p:nvPr>
        </p:nvSpPr>
        <p:spPr/>
        <p:txBody>
          <a:bodyPr/>
          <a:lstStyle/>
          <a:p>
            <a:r>
              <a:rPr lang="en-US" dirty="0"/>
              <a:t>CÁC MÔ HÌNH DỰ ĐOÁN</a:t>
            </a:r>
          </a:p>
        </p:txBody>
      </p:sp>
      <p:sp>
        <p:nvSpPr>
          <p:cNvPr id="4" name="Slide Number Placeholder 3">
            <a:extLst>
              <a:ext uri="{FF2B5EF4-FFF2-40B4-BE49-F238E27FC236}">
                <a16:creationId xmlns:a16="http://schemas.microsoft.com/office/drawing/2014/main" id="{2B7B6548-54CB-C34C-99DA-D9F15ECD74DB}"/>
              </a:ext>
            </a:extLst>
          </p:cNvPr>
          <p:cNvSpPr>
            <a:spLocks noGrp="1"/>
          </p:cNvSpPr>
          <p:nvPr>
            <p:ph type="sldNum" sz="quarter" idx="12"/>
          </p:nvPr>
        </p:nvSpPr>
        <p:spPr/>
        <p:txBody>
          <a:bodyPr/>
          <a:lstStyle/>
          <a:p>
            <a:fld id="{20B7F220-0825-4B9B-9156-FF79F33775FE}" type="slidenum">
              <a:rPr lang="vi-VN" smtClean="0"/>
              <a:t>19</a:t>
            </a:fld>
            <a:endParaRPr lang="vi-VN"/>
          </a:p>
        </p:txBody>
      </p:sp>
      <p:sp>
        <p:nvSpPr>
          <p:cNvPr id="6" name="Content Placeholder 5">
            <a:extLst>
              <a:ext uri="{FF2B5EF4-FFF2-40B4-BE49-F238E27FC236}">
                <a16:creationId xmlns:a16="http://schemas.microsoft.com/office/drawing/2014/main" id="{9095906D-05FA-4340-B23F-9A3ED9067166}"/>
              </a:ext>
            </a:extLst>
          </p:cNvPr>
          <p:cNvSpPr>
            <a:spLocks noGrp="1"/>
          </p:cNvSpPr>
          <p:nvPr>
            <p:ph idx="1"/>
          </p:nvPr>
        </p:nvSpPr>
        <p:spPr/>
        <p:txBody>
          <a:bodyPr/>
          <a:lstStyle/>
          <a:p>
            <a:r>
              <a:rPr lang="vi-VN" dirty="0"/>
              <a:t>Mô hình Random Forest:</a:t>
            </a:r>
          </a:p>
          <a:p>
            <a:pPr lvl="1"/>
            <a:r>
              <a:rPr lang="vi-VN" dirty="0"/>
              <a:t>Mô hình học của kỹ thuật này được biểu diễn dưới dạng cây, được gọi là cây quyết định. </a:t>
            </a:r>
          </a:p>
          <a:p>
            <a:pPr lvl="1"/>
            <a:endParaRPr lang="vi-VN" dirty="0"/>
          </a:p>
          <a:p>
            <a:pPr lvl="1"/>
            <a:r>
              <a:rPr lang="vi-VN" dirty="0"/>
              <a:t>Ý tưởng là một bộ phân loại không đủ phân biệt giữa nhiễu và mẫu. </a:t>
            </a:r>
          </a:p>
          <a:p>
            <a:pPr lvl="1">
              <a:buFont typeface="Symbol" pitchFamily="2" charset="2"/>
              <a:buChar char="Þ"/>
            </a:pPr>
            <a:r>
              <a:rPr lang="vi-VN" dirty="0"/>
              <a:t>Vì vậy nó thực hiện lấy mẫu với sự thay thế sao cho n cây được học. Mỗi cây được học bằng 3 đặc trưng ngẫu nhiên.</a:t>
            </a:r>
          </a:p>
          <a:p>
            <a:pPr lvl="1">
              <a:buFont typeface="Symbol" pitchFamily="2" charset="2"/>
              <a:buChar char="Þ"/>
            </a:pPr>
            <a:endParaRPr lang="vi-VN" dirty="0"/>
          </a:p>
          <a:p>
            <a:pPr lvl="1"/>
            <a:r>
              <a:rPr lang="vi-VN" dirty="0"/>
              <a:t>Số lượng cây trong toàn bộ n cây được coi là tham số, được thay đổi từ 10 đến 200 với bước tăng 10 mỗi lần.</a:t>
            </a:r>
          </a:p>
          <a:p>
            <a:pPr lvl="1"/>
            <a:endParaRPr lang="vi-VN" dirty="0"/>
          </a:p>
          <a:p>
            <a:pPr lvl="1"/>
            <a:r>
              <a:rPr lang="vi-VN" dirty="0"/>
              <a:t>Đối với 1 cổ phiếu, các thiết lập này mang lại tổng cộng 20 phương pháp. Với 2 cổ phiếu và 2 chỉ số giá, tổng số 80 phương pháp được thực hiện.</a:t>
            </a:r>
          </a:p>
          <a:p>
            <a:pPr lvl="1"/>
            <a:endParaRPr lang="vi-VN" dirty="0"/>
          </a:p>
          <a:p>
            <a:pPr lvl="1"/>
            <a:endParaRPr lang="vi-VN" dirty="0"/>
          </a:p>
        </p:txBody>
      </p:sp>
    </p:spTree>
    <p:extLst>
      <p:ext uri="{BB962C8B-B14F-4D97-AF65-F5344CB8AC3E}">
        <p14:creationId xmlns:p14="http://schemas.microsoft.com/office/powerpoint/2010/main" val="373400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92823342"/>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t>2</a:t>
            </a:fld>
            <a:endParaRPr lang="vi-VN"/>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FF8F-3D6B-BD4D-8DE0-F993EE7AD43C}"/>
              </a:ext>
            </a:extLst>
          </p:cNvPr>
          <p:cNvSpPr>
            <a:spLocks noGrp="1"/>
          </p:cNvSpPr>
          <p:nvPr>
            <p:ph type="title"/>
          </p:nvPr>
        </p:nvSpPr>
        <p:spPr/>
        <p:txBody>
          <a:bodyPr/>
          <a:lstStyle/>
          <a:p>
            <a:r>
              <a:rPr lang="en-US" dirty="0"/>
              <a:t>CÁC MÔ HÌNH DỰ ĐOÁN</a:t>
            </a:r>
          </a:p>
        </p:txBody>
      </p:sp>
      <p:sp>
        <p:nvSpPr>
          <p:cNvPr id="4" name="Slide Number Placeholder 3">
            <a:extLst>
              <a:ext uri="{FF2B5EF4-FFF2-40B4-BE49-F238E27FC236}">
                <a16:creationId xmlns:a16="http://schemas.microsoft.com/office/drawing/2014/main" id="{2B7B6548-54CB-C34C-99DA-D9F15ECD74DB}"/>
              </a:ext>
            </a:extLst>
          </p:cNvPr>
          <p:cNvSpPr>
            <a:spLocks noGrp="1"/>
          </p:cNvSpPr>
          <p:nvPr>
            <p:ph type="sldNum" sz="quarter" idx="12"/>
          </p:nvPr>
        </p:nvSpPr>
        <p:spPr/>
        <p:txBody>
          <a:bodyPr/>
          <a:lstStyle/>
          <a:p>
            <a:fld id="{20B7F220-0825-4B9B-9156-FF79F33775FE}" type="slidenum">
              <a:rPr lang="vi-VN" smtClean="0"/>
              <a:t>20</a:t>
            </a:fld>
            <a:endParaRPr lang="vi-VN"/>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9095906D-05FA-4340-B23F-9A3ED9067166}"/>
                  </a:ext>
                </a:extLst>
              </p:cNvPr>
              <p:cNvSpPr>
                <a:spLocks noGrp="1"/>
              </p:cNvSpPr>
              <p:nvPr>
                <p:ph idx="1"/>
              </p:nvPr>
            </p:nvSpPr>
            <p:spPr/>
            <p:txBody>
              <a:bodyPr/>
              <a:lstStyle/>
              <a:p>
                <a:r>
                  <a:rPr lang="vi-VN" dirty="0"/>
                  <a:t>Mô hình phân lớp Naive-Bayes:</a:t>
                </a:r>
              </a:p>
              <a:p>
                <a:pPr lvl="1"/>
                <a:r>
                  <a:rPr lang="vi-VN" dirty="0"/>
                  <a:t>Giả định lớp độc lập có điều kiện, Dự đoán xác suất dữ liệu thuộc về lớp cụ thể sử dụng định lý Bayes.</a:t>
                </a:r>
              </a:p>
              <a:p>
                <a:pPr lvl="1"/>
                <a:endParaRPr lang="vi-VN" dirty="0"/>
              </a:p>
              <a:p>
                <a:pPr lvl="1"/>
                <a14:m>
                  <m:oMath xmlns:m="http://schemas.openxmlformats.org/officeDocument/2006/math">
                    <m:r>
                      <a:rPr lang="vi-VN"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e>
                      <m:e>
                        <m:r>
                          <a:rPr lang="vi-VN" i="1">
                            <a:latin typeface="Cambria Math" panose="02040503050406030204" pitchFamily="18" charset="0"/>
                          </a:rPr>
                          <m:t>𝑋</m:t>
                        </m:r>
                      </m:e>
                    </m:d>
                    <m:r>
                      <a:rPr lang="vi-VN" i="1">
                        <a:latin typeface="Cambria Math" panose="02040503050406030204" pitchFamily="18" charset="0"/>
                      </a:rPr>
                      <m:t>=</m:t>
                    </m:r>
                    <m:f>
                      <m:fPr>
                        <m:ctrlPr>
                          <a:rPr lang="en-US" i="1">
                            <a:latin typeface="Cambria Math" panose="02040503050406030204" pitchFamily="18" charset="0"/>
                          </a:rPr>
                        </m:ctrlPr>
                      </m:fPr>
                      <m:num>
                        <m:r>
                          <a:rPr lang="vi-VN" i="1">
                            <a:latin typeface="Cambria Math" panose="02040503050406030204" pitchFamily="18" charset="0"/>
                          </a:rPr>
                          <m:t>𝑃</m:t>
                        </m:r>
                        <m:r>
                          <a:rPr lang="vi-VN" i="1">
                            <a:latin typeface="Cambria Math" panose="02040503050406030204" pitchFamily="18" charset="0"/>
                          </a:rPr>
                          <m:t>(</m:t>
                        </m:r>
                        <m:r>
                          <a:rPr lang="vi-VN" i="1">
                            <a:latin typeface="Cambria Math" panose="02040503050406030204" pitchFamily="18" charset="0"/>
                          </a:rPr>
                          <m:t>𝑋</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𝑃</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r>
                          <a:rPr lang="vi-VN" i="1">
                            <a:latin typeface="Cambria Math" panose="02040503050406030204" pitchFamily="18" charset="0"/>
                          </a:rPr>
                          <m:t>)</m:t>
                        </m:r>
                      </m:num>
                      <m:den>
                        <m:r>
                          <a:rPr lang="vi-VN" i="1">
                            <a:latin typeface="Cambria Math" panose="02040503050406030204" pitchFamily="18" charset="0"/>
                          </a:rPr>
                          <m:t>𝑃</m:t>
                        </m:r>
                        <m:r>
                          <a:rPr lang="vi-VN" i="1">
                            <a:latin typeface="Cambria Math" panose="02040503050406030204" pitchFamily="18" charset="0"/>
                          </a:rPr>
                          <m:t>(</m:t>
                        </m:r>
                        <m:r>
                          <a:rPr lang="vi-VN" i="1">
                            <a:latin typeface="Cambria Math" panose="02040503050406030204" pitchFamily="18" charset="0"/>
                          </a:rPr>
                          <m:t>𝑋</m:t>
                        </m:r>
                        <m:r>
                          <a:rPr lang="vi-VN" i="1">
                            <a:latin typeface="Cambria Math" panose="02040503050406030204" pitchFamily="18" charset="0"/>
                          </a:rPr>
                          <m:t>)</m:t>
                        </m:r>
                      </m:den>
                    </m:f>
                  </m:oMath>
                </a14:m>
                <a:endParaRPr lang="en-US" dirty="0"/>
              </a:p>
              <a:p>
                <a:pPr lvl="1"/>
                <a:r>
                  <a:rPr lang="vi-VN" dirty="0"/>
                  <a:t>Trong đó </a:t>
                </a:r>
                <a14:m>
                  <m:oMath xmlns:m="http://schemas.openxmlformats.org/officeDocument/2006/math">
                    <m:r>
                      <a:rPr lang="vi-VN" i="1">
                        <a:latin typeface="Cambria Math" panose="02040503050406030204" pitchFamily="18" charset="0"/>
                      </a:rPr>
                      <m:t>𝑃</m:t>
                    </m:r>
                    <m:d>
                      <m:dPr>
                        <m:ctrlPr>
                          <a:rPr lang="en-US" i="1">
                            <a:latin typeface="Cambria Math" panose="02040503050406030204" pitchFamily="18" charset="0"/>
                          </a:rPr>
                        </m:ctrlPr>
                      </m:dPr>
                      <m:e>
                        <m:r>
                          <a:rPr lang="vi-VN" i="1">
                            <a:latin typeface="Cambria Math" panose="02040503050406030204" pitchFamily="18" charset="0"/>
                          </a:rPr>
                          <m:t>𝑋</m:t>
                        </m:r>
                      </m:e>
                      <m:e>
                        <m:r>
                          <a:rPr lang="vi-VN" i="1">
                            <a:latin typeface="Cambria Math" panose="02040503050406030204" pitchFamily="18" charset="0"/>
                          </a:rPr>
                          <m:t>𝐶</m:t>
                        </m:r>
                      </m:e>
                    </m:d>
                  </m:oMath>
                </a14:m>
                <a:r>
                  <a:rPr lang="vi-VN" dirty="0"/>
                  <a:t> là xác suất giả thuyết C là đúng với sự kiện X đã xảy ra. </a:t>
                </a:r>
                <a:endParaRPr lang="en-US" dirty="0"/>
              </a:p>
              <a:p>
                <a:pPr lvl="1"/>
                <a:r>
                  <a:rPr lang="vi-VN" dirty="0"/>
                  <a:t>Trong trường hợp giả thuyết C là xác suất thuộc về lớp Up/Down và sự kiện X là dữ liệu thử nghiệm. </a:t>
                </a:r>
                <a14:m>
                  <m:oMath xmlns:m="http://schemas.openxmlformats.org/officeDocument/2006/math">
                    <m:r>
                      <a:rPr lang="vi-VN" i="1">
                        <a:latin typeface="Cambria Math" panose="02040503050406030204" pitchFamily="18" charset="0"/>
                      </a:rPr>
                      <m:t>𝑃</m:t>
                    </m:r>
                    <m:d>
                      <m:dPr>
                        <m:ctrlPr>
                          <a:rPr lang="en-US" i="1">
                            <a:latin typeface="Cambria Math" panose="02040503050406030204" pitchFamily="18" charset="0"/>
                          </a:rPr>
                        </m:ctrlPr>
                      </m:dPr>
                      <m:e>
                        <m:r>
                          <a:rPr lang="vi-VN" i="1">
                            <a:latin typeface="Cambria Math" panose="02040503050406030204" pitchFamily="18" charset="0"/>
                          </a:rPr>
                          <m:t>𝑋</m:t>
                        </m:r>
                      </m:e>
                      <m:e>
                        <m:r>
                          <a:rPr lang="vi-VN" i="1">
                            <a:latin typeface="Cambria Math" panose="02040503050406030204" pitchFamily="18" charset="0"/>
                          </a:rPr>
                          <m:t>𝐶</m:t>
                        </m:r>
                      </m:e>
                    </m:d>
                  </m:oMath>
                </a14:m>
                <a:r>
                  <a:rPr lang="vi-VN" dirty="0"/>
                  <a:t> là một xác suất có điều kiện xảy ra sự kiện X với giả thuyết C là đúng.</a:t>
                </a:r>
              </a:p>
              <a:p>
                <a:pPr lvl="1"/>
                <a14:m>
                  <m:oMath xmlns:m="http://schemas.openxmlformats.org/officeDocument/2006/math">
                    <m:r>
                      <a:rPr lang="vi-VN"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e>
                      <m:e>
                        <m:r>
                          <a:rPr lang="vi-VN" i="1">
                            <a:latin typeface="Cambria Math" panose="02040503050406030204" pitchFamily="18" charset="0"/>
                          </a:rPr>
                          <m:t>𝑋</m:t>
                        </m:r>
                      </m:e>
                    </m:d>
                    <m:r>
                      <a:rPr lang="vi-VN" i="1">
                        <a:latin typeface="Cambria Math" panose="02040503050406030204" pitchFamily="18" charset="0"/>
                      </a:rPr>
                      <m:t>=</m:t>
                    </m:r>
                    <m:f>
                      <m:fPr>
                        <m:ctrlPr>
                          <a:rPr lang="en-US" i="1">
                            <a:latin typeface="Cambria Math" panose="02040503050406030204" pitchFamily="18" charset="0"/>
                          </a:rPr>
                        </m:ctrlPr>
                      </m:fPr>
                      <m:num>
                        <m:r>
                          <a:rPr lang="vi-VN" i="1">
                            <a:latin typeface="Cambria Math" panose="02040503050406030204" pitchFamily="18" charset="0"/>
                          </a:rPr>
                          <m:t>𝑃</m:t>
                        </m:r>
                        <m:r>
                          <a:rPr lang="vi-VN" i="1">
                            <a:latin typeface="Cambria Math" panose="02040503050406030204" pitchFamily="18" charset="0"/>
                          </a:rPr>
                          <m:t>(</m:t>
                        </m:r>
                        <m:r>
                          <a:rPr lang="vi-VN" i="1">
                            <a:latin typeface="Cambria Math" panose="02040503050406030204" pitchFamily="18" charset="0"/>
                          </a:rPr>
                          <m:t>𝑋</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𝑃</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𝐶</m:t>
                            </m:r>
                          </m:e>
                          <m:sub>
                            <m:r>
                              <a:rPr lang="vi-VN" i="1">
                                <a:latin typeface="Cambria Math" panose="02040503050406030204" pitchFamily="18" charset="0"/>
                              </a:rPr>
                              <m:t>𝑖</m:t>
                            </m:r>
                          </m:sub>
                        </m:sSub>
                        <m:r>
                          <a:rPr lang="vi-VN" i="1">
                            <a:latin typeface="Cambria Math" panose="02040503050406030204" pitchFamily="18" charset="0"/>
                          </a:rPr>
                          <m:t>)</m:t>
                        </m:r>
                      </m:num>
                      <m:den>
                        <m:r>
                          <a:rPr lang="vi-VN" i="1">
                            <a:latin typeface="Cambria Math" panose="02040503050406030204" pitchFamily="18" charset="0"/>
                          </a:rPr>
                          <m:t>𝑃</m:t>
                        </m:r>
                        <m:r>
                          <a:rPr lang="vi-VN" i="1">
                            <a:latin typeface="Cambria Math" panose="02040503050406030204" pitchFamily="18" charset="0"/>
                          </a:rPr>
                          <m:t>(</m:t>
                        </m:r>
                        <m:r>
                          <a:rPr lang="vi-VN" i="1">
                            <a:latin typeface="Cambria Math" panose="02040503050406030204" pitchFamily="18" charset="0"/>
                          </a:rPr>
                          <m:t>𝑋</m:t>
                        </m:r>
                        <m:r>
                          <a:rPr lang="vi-VN" i="1">
                            <a:latin typeface="Cambria Math" panose="02040503050406030204" pitchFamily="18" charset="0"/>
                          </a:rPr>
                          <m:t>)</m:t>
                        </m:r>
                      </m:den>
                    </m:f>
                  </m:oMath>
                </a14:m>
                <a:endParaRPr lang="en-US" dirty="0"/>
              </a:p>
              <a:p>
                <a:pPr lvl="1"/>
                <a:endParaRPr lang="vi-VN" dirty="0"/>
              </a:p>
              <a:p>
                <a:pPr lvl="1"/>
                <a:endParaRPr lang="en-US" dirty="0"/>
              </a:p>
              <a:p>
                <a:pPr lvl="1"/>
                <a:endParaRPr lang="vi-VN" dirty="0"/>
              </a:p>
            </p:txBody>
          </p:sp>
        </mc:Choice>
        <mc:Fallback>
          <p:sp>
            <p:nvSpPr>
              <p:cNvPr id="6" name="Content Placeholder 5">
                <a:extLst>
                  <a:ext uri="{FF2B5EF4-FFF2-40B4-BE49-F238E27FC236}">
                    <a16:creationId xmlns:a16="http://schemas.microsoft.com/office/drawing/2014/main" id="{9095906D-05FA-4340-B23F-9A3ED9067166}"/>
                  </a:ext>
                </a:extLst>
              </p:cNvPr>
              <p:cNvSpPr>
                <a:spLocks noGrp="1" noRot="1" noChangeAspect="1" noMove="1" noResize="1" noEditPoints="1" noAdjustHandles="1" noChangeArrowheads="1" noChangeShapeType="1" noTextEdit="1"/>
              </p:cNvSpPr>
              <p:nvPr>
                <p:ph idx="1"/>
              </p:nvPr>
            </p:nvSpPr>
            <p:spPr>
              <a:blipFill>
                <a:blip r:embed="rId2"/>
                <a:stretch>
                  <a:fillRect l="-772" t="-840" r="-1235"/>
                </a:stretch>
              </a:blipFill>
            </p:spPr>
            <p:txBody>
              <a:bodyPr/>
              <a:lstStyle/>
              <a:p>
                <a:r>
                  <a:rPr lang="en-US">
                    <a:noFill/>
                  </a:rPr>
                  <a:t> </a:t>
                </a:r>
              </a:p>
            </p:txBody>
          </p:sp>
        </mc:Fallback>
      </mc:AlternateContent>
    </p:spTree>
    <p:extLst>
      <p:ext uri="{BB962C8B-B14F-4D97-AF65-F5344CB8AC3E}">
        <p14:creationId xmlns:p14="http://schemas.microsoft.com/office/powerpoint/2010/main" val="1857949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69A1-5180-A24C-8B24-1E7471ED363F}"/>
              </a:ext>
            </a:extLst>
          </p:cNvPr>
          <p:cNvSpPr>
            <a:spLocks noGrp="1"/>
          </p:cNvSpPr>
          <p:nvPr>
            <p:ph type="title"/>
          </p:nvPr>
        </p:nvSpPr>
        <p:spPr/>
        <p:txBody>
          <a:bodyPr/>
          <a:lstStyle/>
          <a:p>
            <a:r>
              <a:rPr lang="en-US" dirty="0"/>
              <a:t>KẾT QUẢ THỰC NGHIỆM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E839D-5729-864B-ACFD-9EE16A7D3DB1}"/>
                  </a:ext>
                </a:extLst>
              </p:cNvPr>
              <p:cNvSpPr>
                <a:spLocks noGrp="1"/>
              </p:cNvSpPr>
              <p:nvPr>
                <p:ph idx="1"/>
              </p:nvPr>
            </p:nvSpPr>
            <p:spPr/>
            <p:txBody>
              <a:bodyPr/>
              <a:lstStyle/>
              <a:p>
                <a:r>
                  <a:rPr lang="en-US" dirty="0" err="1"/>
                  <a:t>Độ</a:t>
                </a:r>
                <a:r>
                  <a:rPr lang="en-US" dirty="0"/>
                  <a:t> </a:t>
                </a:r>
                <a:r>
                  <a:rPr lang="en-US" dirty="0" err="1"/>
                  <a:t>chính</a:t>
                </a:r>
                <a:r>
                  <a:rPr lang="en-US" dirty="0"/>
                  <a:t> </a:t>
                </a:r>
                <a:r>
                  <a:rPr lang="en-US" dirty="0" err="1"/>
                  <a:t>xác</a:t>
                </a:r>
                <a:r>
                  <a:rPr lang="en-US" dirty="0"/>
                  <a:t> (Accuracy) </a:t>
                </a:r>
                <a:r>
                  <a:rPr lang="en-US" dirty="0" err="1"/>
                  <a:t>và</a:t>
                </a:r>
                <a:r>
                  <a:rPr lang="en-US" dirty="0"/>
                  <a:t> </a:t>
                </a:r>
                <a:r>
                  <a:rPr lang="en-US" dirty="0" err="1"/>
                  <a:t>độ</a:t>
                </a:r>
                <a:r>
                  <a:rPr lang="en-US" dirty="0"/>
                  <a:t> </a:t>
                </a:r>
                <a:r>
                  <a:rPr lang="en-US" dirty="0" err="1"/>
                  <a:t>đo</a:t>
                </a:r>
                <a:r>
                  <a:rPr lang="en-US" dirty="0"/>
                  <a:t> F (F-measure)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đề</a:t>
                </a:r>
                <a:r>
                  <a:rPr lang="en-US" dirty="0"/>
                  <a:t> </a:t>
                </a:r>
                <a:r>
                  <a:rPr lang="en-US" dirty="0" err="1"/>
                  <a:t>xuất</a:t>
                </a:r>
                <a:r>
                  <a:rPr lang="en-US" dirty="0"/>
                  <a:t>.</a:t>
                </a:r>
              </a:p>
              <a:p>
                <a:r>
                  <a:rPr lang="en-US" dirty="0" err="1"/>
                  <a:t>Các</a:t>
                </a:r>
                <a:r>
                  <a:rPr lang="en-US" dirty="0"/>
                  <a:t> </a:t>
                </a:r>
                <a:r>
                  <a:rPr lang="en-US" dirty="0" err="1"/>
                  <a:t>chỉ</a:t>
                </a:r>
                <a:r>
                  <a:rPr lang="en-US" dirty="0"/>
                  <a:t> </a:t>
                </a:r>
                <a:r>
                  <a:rPr lang="en-US" dirty="0" err="1"/>
                  <a:t>số</a:t>
                </a:r>
                <a:r>
                  <a:rPr lang="en-US" dirty="0"/>
                  <a:t> </a:t>
                </a:r>
                <a:r>
                  <a:rPr lang="en-US" dirty="0" err="1"/>
                  <a:t>được</a:t>
                </a:r>
                <a:r>
                  <a:rPr lang="en-US" dirty="0"/>
                  <a:t> </a:t>
                </a:r>
                <a:r>
                  <a:rPr lang="en-US" dirty="0" err="1"/>
                  <a:t>tính</a:t>
                </a:r>
                <a:r>
                  <a:rPr lang="en-US" dirty="0"/>
                  <a:t> </a:t>
                </a:r>
                <a:r>
                  <a:rPr lang="en-US" dirty="0" err="1"/>
                  <a:t>toán</a:t>
                </a:r>
                <a:r>
                  <a:rPr lang="en-US" dirty="0"/>
                  <a:t> </a:t>
                </a:r>
                <a:r>
                  <a:rPr lang="en-US" dirty="0" err="1"/>
                  <a:t>thông</a:t>
                </a:r>
                <a:r>
                  <a:rPr lang="en-US" dirty="0"/>
                  <a:t> qua 2 </a:t>
                </a:r>
                <a:r>
                  <a:rPr lang="en-US" dirty="0" err="1"/>
                  <a:t>chỉ</a:t>
                </a:r>
                <a:r>
                  <a:rPr lang="en-US" dirty="0"/>
                  <a:t> </a:t>
                </a:r>
                <a:r>
                  <a:rPr lang="en-US" dirty="0" err="1"/>
                  <a:t>số</a:t>
                </a:r>
                <a:r>
                  <a:rPr lang="en-US" dirty="0"/>
                  <a:t> </a:t>
                </a:r>
                <a:r>
                  <a:rPr lang="en-US" dirty="0" err="1"/>
                  <a:t>Presision</a:t>
                </a:r>
                <a:r>
                  <a:rPr lang="en-US" dirty="0"/>
                  <a:t> </a:t>
                </a:r>
                <a:r>
                  <a:rPr lang="en-US" dirty="0" err="1"/>
                  <a:t>và</a:t>
                </a:r>
                <a:r>
                  <a:rPr lang="en-US" dirty="0"/>
                  <a:t> Recall, </a:t>
                </a:r>
                <a:r>
                  <a:rPr lang="en-US" dirty="0" err="1"/>
                  <a:t>thông</a:t>
                </a:r>
                <a:r>
                  <a:rPr lang="en-US" dirty="0"/>
                  <a:t> qua </a:t>
                </a:r>
                <a:r>
                  <a:rPr lang="vi-VN" dirty="0"/>
                  <a:t>True Positive (TP), False Positive (FP), True Negative (TN) và False Negative (FN)</a:t>
                </a:r>
                <a:r>
                  <a:rPr lang="en-US" dirty="0"/>
                  <a:t> .</a:t>
                </a:r>
              </a:p>
              <a:p>
                <a:pPr lvl="1"/>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𝑃𝑟𝑒𝑐𝑖𝑠𝑖𝑜𝑛</m:t>
                        </m:r>
                      </m:e>
                      <m:sub>
                        <m:r>
                          <a:rPr lang="vi-VN" i="1">
                            <a:latin typeface="Cambria Math" panose="02040503050406030204" pitchFamily="18" charset="0"/>
                          </a:rPr>
                          <m:t>𝑝𝑜𝑠𝑖𝑡𝑖𝑣𝑒</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𝑇𝑃</m:t>
                        </m:r>
                      </m:num>
                      <m:den>
                        <m:r>
                          <a:rPr lang="vi-VN" i="1">
                            <a:latin typeface="Cambria Math" panose="02040503050406030204" pitchFamily="18" charset="0"/>
                          </a:rPr>
                          <m:t>𝑇𝑃</m:t>
                        </m:r>
                        <m:r>
                          <a:rPr lang="vi-VN" i="1">
                            <a:latin typeface="Cambria Math" panose="02040503050406030204" pitchFamily="18" charset="0"/>
                          </a:rPr>
                          <m:t>+ </m:t>
                        </m:r>
                        <m:r>
                          <a:rPr lang="vi-VN" i="1">
                            <a:latin typeface="Cambria Math" panose="02040503050406030204" pitchFamily="18" charset="0"/>
                          </a:rPr>
                          <m:t>𝐹𝑃</m:t>
                        </m:r>
                      </m:den>
                    </m:f>
                  </m:oMath>
                </a14:m>
                <a:endParaRPr lang="en-US" dirty="0"/>
              </a:p>
              <a:p>
                <a:pPr lvl="1"/>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𝑃𝑟𝑒𝑐𝑖𝑠𝑖𝑜𝑛</m:t>
                        </m:r>
                      </m:e>
                      <m:sub>
                        <m:r>
                          <a:rPr lang="vi-VN" i="1">
                            <a:latin typeface="Cambria Math" panose="02040503050406030204" pitchFamily="18" charset="0"/>
                          </a:rPr>
                          <m:t>𝑛𝑒𝑔𝑎𝑡𝑖𝑣𝑒</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𝑇𝑁</m:t>
                        </m:r>
                      </m:num>
                      <m:den>
                        <m:r>
                          <a:rPr lang="vi-VN" i="1">
                            <a:latin typeface="Cambria Math" panose="02040503050406030204" pitchFamily="18" charset="0"/>
                          </a:rPr>
                          <m:t>𝑇𝑁</m:t>
                        </m:r>
                        <m:r>
                          <a:rPr lang="vi-VN" i="1">
                            <a:latin typeface="Cambria Math" panose="02040503050406030204" pitchFamily="18" charset="0"/>
                          </a:rPr>
                          <m:t>+ </m:t>
                        </m:r>
                        <m:r>
                          <a:rPr lang="vi-VN" i="1">
                            <a:latin typeface="Cambria Math" panose="02040503050406030204" pitchFamily="18" charset="0"/>
                          </a:rPr>
                          <m:t>𝐹𝑁</m:t>
                        </m:r>
                      </m:den>
                    </m:f>
                  </m:oMath>
                </a14:m>
                <a:endParaRPr lang="en-US" dirty="0"/>
              </a:p>
              <a:p>
                <a:pPr lvl="1"/>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𝑅𝑒𝑐𝑎𝑙𝑙</m:t>
                        </m:r>
                      </m:e>
                      <m:sub>
                        <m:r>
                          <a:rPr lang="vi-VN" i="1">
                            <a:latin typeface="Cambria Math" panose="02040503050406030204" pitchFamily="18" charset="0"/>
                          </a:rPr>
                          <m:t>𝑝𝑜𝑠𝑖𝑡𝑖𝑣𝑒</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𝑇𝑃</m:t>
                        </m:r>
                      </m:num>
                      <m:den>
                        <m:r>
                          <a:rPr lang="vi-VN" i="1">
                            <a:latin typeface="Cambria Math" panose="02040503050406030204" pitchFamily="18" charset="0"/>
                          </a:rPr>
                          <m:t>𝑇𝑃</m:t>
                        </m:r>
                        <m:r>
                          <a:rPr lang="vi-VN" i="1">
                            <a:latin typeface="Cambria Math" panose="02040503050406030204" pitchFamily="18" charset="0"/>
                          </a:rPr>
                          <m:t>+ </m:t>
                        </m:r>
                        <m:r>
                          <a:rPr lang="vi-VN" i="1">
                            <a:latin typeface="Cambria Math" panose="02040503050406030204" pitchFamily="18" charset="0"/>
                          </a:rPr>
                          <m:t>𝐹𝑁</m:t>
                        </m:r>
                      </m:den>
                    </m:f>
                  </m:oMath>
                </a14:m>
                <a:endParaRPr lang="en-US" dirty="0"/>
              </a:p>
              <a:p>
                <a:pPr lvl="1"/>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𝑅𝑒𝑐𝑎𝑙𝑙</m:t>
                        </m:r>
                      </m:e>
                      <m:sub>
                        <m:r>
                          <a:rPr lang="vi-VN" i="1">
                            <a:latin typeface="Cambria Math" panose="02040503050406030204" pitchFamily="18" charset="0"/>
                          </a:rPr>
                          <m:t>𝑝𝑜𝑠𝑖𝑡𝑖𝑣𝑒</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𝑇𝑁</m:t>
                        </m:r>
                      </m:num>
                      <m:den>
                        <m:r>
                          <a:rPr lang="vi-VN" i="1">
                            <a:latin typeface="Cambria Math" panose="02040503050406030204" pitchFamily="18" charset="0"/>
                          </a:rPr>
                          <m:t>𝑇𝑁</m:t>
                        </m:r>
                        <m:r>
                          <a:rPr lang="vi-VN" i="1">
                            <a:latin typeface="Cambria Math" panose="02040503050406030204" pitchFamily="18" charset="0"/>
                          </a:rPr>
                          <m:t>+ </m:t>
                        </m:r>
                        <m:r>
                          <a:rPr lang="vi-VN" i="1">
                            <a:latin typeface="Cambria Math" panose="02040503050406030204" pitchFamily="18" charset="0"/>
                          </a:rPr>
                          <m:t>𝐹𝑃</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1AE839D-5729-864B-ACFD-9EE16A7D3DB1}"/>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84C48C-545B-EE47-8F08-777BA4AC1429}"/>
              </a:ext>
            </a:extLst>
          </p:cNvPr>
          <p:cNvSpPr>
            <a:spLocks noGrp="1"/>
          </p:cNvSpPr>
          <p:nvPr>
            <p:ph type="sldNum" sz="quarter" idx="12"/>
          </p:nvPr>
        </p:nvSpPr>
        <p:spPr/>
        <p:txBody>
          <a:bodyPr/>
          <a:lstStyle/>
          <a:p>
            <a:fld id="{20B7F220-0825-4B9B-9156-FF79F33775FE}" type="slidenum">
              <a:rPr lang="vi-VN" smtClean="0"/>
              <a:t>21</a:t>
            </a:fld>
            <a:endParaRPr lang="vi-VN"/>
          </a:p>
        </p:txBody>
      </p:sp>
      <p:pic>
        <p:nvPicPr>
          <p:cNvPr id="6" name="Picture 5">
            <a:extLst>
              <a:ext uri="{FF2B5EF4-FFF2-40B4-BE49-F238E27FC236}">
                <a16:creationId xmlns:a16="http://schemas.microsoft.com/office/drawing/2014/main" id="{A5603CBE-F849-3943-9A56-C4181362B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88" y="3062894"/>
            <a:ext cx="2786063" cy="3330774"/>
          </a:xfrm>
          <a:prstGeom prst="rect">
            <a:avLst/>
          </a:prstGeom>
        </p:spPr>
      </p:pic>
    </p:spTree>
    <p:extLst>
      <p:ext uri="{BB962C8B-B14F-4D97-AF65-F5344CB8AC3E}">
        <p14:creationId xmlns:p14="http://schemas.microsoft.com/office/powerpoint/2010/main" val="59864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0730-425C-214B-9AC1-4FC5E8D0084E}"/>
              </a:ext>
            </a:extLst>
          </p:cNvPr>
          <p:cNvSpPr>
            <a:spLocks noGrp="1"/>
          </p:cNvSpPr>
          <p:nvPr>
            <p:ph type="title"/>
          </p:nvPr>
        </p:nvSpPr>
        <p:spPr/>
        <p:txBody>
          <a:bodyPr/>
          <a:lstStyle/>
          <a:p>
            <a:r>
              <a:rPr lang="en-US" dirty="0"/>
              <a:t>KẾT QUẢ THỰC NGHIỆM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87BF59-8627-E245-BFA0-5539964DF648}"/>
                  </a:ext>
                </a:extLst>
              </p:cNvPr>
              <p:cNvSpPr>
                <a:spLocks noGrp="1"/>
              </p:cNvSpPr>
              <p:nvPr>
                <p:ph idx="1"/>
              </p:nvPr>
            </p:nvSpPr>
            <p:spPr/>
            <p:txBody>
              <a:bodyPr/>
              <a:lstStyle/>
              <a:p>
                <a:r>
                  <a:rPr lang="en-US" dirty="0" err="1"/>
                  <a:t>Độ</a:t>
                </a:r>
                <a:r>
                  <a:rPr lang="en-US" dirty="0"/>
                  <a:t> </a:t>
                </a:r>
                <a:r>
                  <a:rPr lang="en-US" dirty="0" err="1"/>
                  <a:t>chính</a:t>
                </a:r>
                <a:r>
                  <a:rPr lang="en-US" dirty="0"/>
                  <a:t> </a:t>
                </a:r>
                <a:r>
                  <a:rPr lang="en-US" dirty="0" err="1"/>
                  <a:t>xác</a:t>
                </a:r>
                <a:r>
                  <a:rPr lang="en-US" dirty="0"/>
                  <a:t> (Accuracy) </a:t>
                </a:r>
                <a:r>
                  <a:rPr lang="en-US" dirty="0" err="1"/>
                  <a:t>và</a:t>
                </a:r>
                <a:r>
                  <a:rPr lang="en-US" dirty="0"/>
                  <a:t> </a:t>
                </a:r>
                <a:r>
                  <a:rPr lang="en-US" dirty="0" err="1"/>
                  <a:t>độ</a:t>
                </a:r>
                <a:r>
                  <a:rPr lang="en-US" dirty="0"/>
                  <a:t> </a:t>
                </a:r>
                <a:r>
                  <a:rPr lang="en-US" dirty="0" err="1"/>
                  <a:t>đo</a:t>
                </a:r>
                <a:r>
                  <a:rPr lang="en-US" dirty="0"/>
                  <a:t> F (F-measure) </a:t>
                </a:r>
                <a:r>
                  <a:rPr lang="en-US" dirty="0" err="1"/>
                  <a:t>được</a:t>
                </a:r>
                <a:r>
                  <a:rPr lang="en-US" dirty="0"/>
                  <a:t> </a:t>
                </a:r>
                <a:r>
                  <a:rPr lang="en-US" dirty="0" err="1"/>
                  <a:t>tính</a:t>
                </a:r>
                <a:r>
                  <a:rPr lang="en-US" dirty="0"/>
                  <a:t> </a:t>
                </a:r>
                <a:r>
                  <a:rPr lang="en-US" dirty="0" err="1"/>
                  <a:t>toán</a:t>
                </a:r>
                <a:r>
                  <a:rPr lang="en-US" dirty="0"/>
                  <a:t> </a:t>
                </a:r>
                <a:r>
                  <a:rPr lang="en-US" dirty="0" err="1"/>
                  <a:t>theo</a:t>
                </a:r>
                <a:r>
                  <a:rPr lang="en-US" dirty="0"/>
                  <a:t> </a:t>
                </a:r>
                <a:r>
                  <a:rPr lang="en-US" dirty="0" err="1"/>
                  <a:t>công</a:t>
                </a:r>
                <a:r>
                  <a:rPr lang="en-US" dirty="0"/>
                  <a:t> </a:t>
                </a:r>
                <a:r>
                  <a:rPr lang="en-US" dirty="0" err="1"/>
                  <a:t>thức</a:t>
                </a:r>
                <a:r>
                  <a:rPr lang="en-US" dirty="0"/>
                  <a:t>:</a:t>
                </a:r>
              </a:p>
              <a:p>
                <a:pPr lvl="1"/>
                <a14:m>
                  <m:oMath xmlns:m="http://schemas.openxmlformats.org/officeDocument/2006/math">
                    <m:r>
                      <a:rPr lang="vi-VN" i="1">
                        <a:latin typeface="Cambria Math" panose="02040503050406030204" pitchFamily="18" charset="0"/>
                      </a:rPr>
                      <m:t>𝐴𝑐𝑐𝑢𝑟𝑎𝑐𝑦</m:t>
                    </m:r>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𝑇𝑃</m:t>
                        </m:r>
                        <m:r>
                          <a:rPr lang="vi-VN" i="1">
                            <a:latin typeface="Cambria Math" panose="02040503050406030204" pitchFamily="18" charset="0"/>
                          </a:rPr>
                          <m:t> + </m:t>
                        </m:r>
                        <m:r>
                          <a:rPr lang="vi-VN" i="1">
                            <a:latin typeface="Cambria Math" panose="02040503050406030204" pitchFamily="18" charset="0"/>
                          </a:rPr>
                          <m:t>𝑇𝑁</m:t>
                        </m:r>
                      </m:num>
                      <m:den>
                        <m:r>
                          <a:rPr lang="vi-VN" i="1">
                            <a:latin typeface="Cambria Math" panose="02040503050406030204" pitchFamily="18" charset="0"/>
                          </a:rPr>
                          <m:t>𝑇𝑃</m:t>
                        </m:r>
                        <m:r>
                          <a:rPr lang="vi-VN" i="1">
                            <a:latin typeface="Cambria Math" panose="02040503050406030204" pitchFamily="18" charset="0"/>
                          </a:rPr>
                          <m:t> + </m:t>
                        </m:r>
                        <m:r>
                          <a:rPr lang="vi-VN" i="1">
                            <a:latin typeface="Cambria Math" panose="02040503050406030204" pitchFamily="18" charset="0"/>
                          </a:rPr>
                          <m:t>𝐹𝑃</m:t>
                        </m:r>
                        <m:r>
                          <a:rPr lang="vi-VN" i="1">
                            <a:latin typeface="Cambria Math" panose="02040503050406030204" pitchFamily="18" charset="0"/>
                          </a:rPr>
                          <m:t>+ </m:t>
                        </m:r>
                        <m:r>
                          <a:rPr lang="vi-VN" i="1">
                            <a:latin typeface="Cambria Math" panose="02040503050406030204" pitchFamily="18" charset="0"/>
                          </a:rPr>
                          <m:t>𝑇𝑁</m:t>
                        </m:r>
                        <m:r>
                          <a:rPr lang="vi-VN" i="1">
                            <a:latin typeface="Cambria Math" panose="02040503050406030204" pitchFamily="18" charset="0"/>
                          </a:rPr>
                          <m:t> + </m:t>
                        </m:r>
                        <m:r>
                          <a:rPr lang="vi-VN" i="1">
                            <a:latin typeface="Cambria Math" panose="02040503050406030204" pitchFamily="18" charset="0"/>
                          </a:rPr>
                          <m:t>𝐹𝑁</m:t>
                        </m:r>
                      </m:den>
                    </m:f>
                  </m:oMath>
                </a14:m>
                <a:endParaRPr lang="en-US" dirty="0"/>
              </a:p>
              <a:p>
                <a:pPr lvl="1"/>
                <a14:m>
                  <m:oMath xmlns:m="http://schemas.openxmlformats.org/officeDocument/2006/math">
                    <m:r>
                      <a:rPr lang="vi-VN" i="1">
                        <a:latin typeface="Cambria Math" panose="02040503050406030204" pitchFamily="18" charset="0"/>
                      </a:rPr>
                      <m:t>𝐹</m:t>
                    </m:r>
                    <m:r>
                      <a:rPr lang="vi-VN" i="1">
                        <a:latin typeface="Cambria Math" panose="02040503050406030204" pitchFamily="18" charset="0"/>
                      </a:rPr>
                      <m:t>− </m:t>
                    </m:r>
                    <m:r>
                      <a:rPr lang="vi-VN" i="1">
                        <a:latin typeface="Cambria Math" panose="02040503050406030204" pitchFamily="18" charset="0"/>
                      </a:rPr>
                      <m:t>𝑚𝑒𝑎𝑠𝑢𝑟𝑒</m:t>
                    </m:r>
                    <m:r>
                      <a:rPr lang="vi-VN" i="1">
                        <a:latin typeface="Cambria Math" panose="02040503050406030204" pitchFamily="18" charset="0"/>
                      </a:rPr>
                      <m:t> = </m:t>
                    </m:r>
                    <m:f>
                      <m:fPr>
                        <m:ctrlPr>
                          <a:rPr lang="en-US" i="1">
                            <a:latin typeface="Cambria Math" panose="02040503050406030204" pitchFamily="18" charset="0"/>
                          </a:rPr>
                        </m:ctrlPr>
                      </m:fPr>
                      <m:num>
                        <m:r>
                          <a:rPr lang="vi-VN" i="1">
                            <a:latin typeface="Cambria Math" panose="02040503050406030204" pitchFamily="18" charset="0"/>
                          </a:rPr>
                          <m:t>2 × </m:t>
                        </m:r>
                        <m:r>
                          <a:rPr lang="vi-VN" i="1">
                            <a:latin typeface="Cambria Math" panose="02040503050406030204" pitchFamily="18" charset="0"/>
                          </a:rPr>
                          <m:t>𝑃𝑟𝑒𝑐𝑖𝑠𝑖𝑜𝑛</m:t>
                        </m:r>
                        <m:r>
                          <a:rPr lang="vi-VN" i="1">
                            <a:latin typeface="Cambria Math" panose="02040503050406030204" pitchFamily="18" charset="0"/>
                          </a:rPr>
                          <m:t> × </m:t>
                        </m:r>
                        <m:r>
                          <a:rPr lang="vi-VN" i="1">
                            <a:latin typeface="Cambria Math" panose="02040503050406030204" pitchFamily="18" charset="0"/>
                          </a:rPr>
                          <m:t>𝑅𝑒𝑐𝑎𝑙𝑙</m:t>
                        </m:r>
                      </m:num>
                      <m:den>
                        <m:r>
                          <a:rPr lang="vi-VN" i="1">
                            <a:latin typeface="Cambria Math" panose="02040503050406030204" pitchFamily="18" charset="0"/>
                          </a:rPr>
                          <m:t>𝑃𝑟𝑒𝑐𝑖𝑠𝑖𝑜𝑛</m:t>
                        </m:r>
                        <m:r>
                          <a:rPr lang="vi-VN" i="1">
                            <a:latin typeface="Cambria Math" panose="02040503050406030204" pitchFamily="18" charset="0"/>
                          </a:rPr>
                          <m:t>+ </m:t>
                        </m:r>
                        <m:r>
                          <a:rPr lang="vi-VN" i="1">
                            <a:latin typeface="Cambria Math" panose="02040503050406030204" pitchFamily="18" charset="0"/>
                          </a:rPr>
                          <m:t>𝑅𝑒𝑐𝑎𝑙𝑙</m:t>
                        </m:r>
                      </m:den>
                    </m:f>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BE87BF59-8627-E245-BFA0-5539964DF648}"/>
                  </a:ext>
                </a:extLst>
              </p:cNvPr>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E73E646-220E-954E-8493-6F810ADA7882}"/>
              </a:ext>
            </a:extLst>
          </p:cNvPr>
          <p:cNvSpPr>
            <a:spLocks noGrp="1"/>
          </p:cNvSpPr>
          <p:nvPr>
            <p:ph type="sldNum" sz="quarter" idx="12"/>
          </p:nvPr>
        </p:nvSpPr>
        <p:spPr/>
        <p:txBody>
          <a:bodyPr/>
          <a:lstStyle/>
          <a:p>
            <a:fld id="{20B7F220-0825-4B9B-9156-FF79F33775FE}" type="slidenum">
              <a:rPr lang="vi-VN" smtClean="0"/>
              <a:t>22</a:t>
            </a:fld>
            <a:endParaRPr lang="vi-VN"/>
          </a:p>
        </p:txBody>
      </p:sp>
    </p:spTree>
    <p:extLst>
      <p:ext uri="{BB962C8B-B14F-4D97-AF65-F5344CB8AC3E}">
        <p14:creationId xmlns:p14="http://schemas.microsoft.com/office/powerpoint/2010/main" val="23973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271-F7C2-0548-8E24-493B2B3984B8}"/>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04BC3364-DC15-DD45-B2CC-84E51BEB0EE0}"/>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ANN</a:t>
            </a:r>
          </a:p>
        </p:txBody>
      </p:sp>
      <p:sp>
        <p:nvSpPr>
          <p:cNvPr id="4" name="Slide Number Placeholder 3">
            <a:extLst>
              <a:ext uri="{FF2B5EF4-FFF2-40B4-BE49-F238E27FC236}">
                <a16:creationId xmlns:a16="http://schemas.microsoft.com/office/drawing/2014/main" id="{5ADE6B62-7296-8E4C-B33A-3D21FA1BEF91}"/>
              </a:ext>
            </a:extLst>
          </p:cNvPr>
          <p:cNvSpPr>
            <a:spLocks noGrp="1"/>
          </p:cNvSpPr>
          <p:nvPr>
            <p:ph type="sldNum" sz="quarter" idx="12"/>
          </p:nvPr>
        </p:nvSpPr>
        <p:spPr/>
        <p:txBody>
          <a:bodyPr/>
          <a:lstStyle/>
          <a:p>
            <a:fld id="{20B7F220-0825-4B9B-9156-FF79F33775FE}" type="slidenum">
              <a:rPr lang="vi-VN" smtClean="0"/>
              <a:t>23</a:t>
            </a:fld>
            <a:endParaRPr lang="vi-VN"/>
          </a:p>
        </p:txBody>
      </p:sp>
      <p:pic>
        <p:nvPicPr>
          <p:cNvPr id="5" name="Picture 4">
            <a:extLst>
              <a:ext uri="{FF2B5EF4-FFF2-40B4-BE49-F238E27FC236}">
                <a16:creationId xmlns:a16="http://schemas.microsoft.com/office/drawing/2014/main" id="{B88535AA-B1DE-BF40-9172-0313B0D24561}"/>
              </a:ext>
            </a:extLst>
          </p:cNvPr>
          <p:cNvPicPr>
            <a:picLocks noChangeAspect="1"/>
          </p:cNvPicPr>
          <p:nvPr/>
        </p:nvPicPr>
        <p:blipFill>
          <a:blip r:embed="rId2"/>
          <a:stretch>
            <a:fillRect/>
          </a:stretch>
        </p:blipFill>
        <p:spPr>
          <a:xfrm>
            <a:off x="1152071" y="2077867"/>
            <a:ext cx="6839857" cy="4643616"/>
          </a:xfrm>
          <a:prstGeom prst="rect">
            <a:avLst/>
          </a:prstGeom>
        </p:spPr>
      </p:pic>
    </p:spTree>
    <p:extLst>
      <p:ext uri="{BB962C8B-B14F-4D97-AF65-F5344CB8AC3E}">
        <p14:creationId xmlns:p14="http://schemas.microsoft.com/office/powerpoint/2010/main" val="384641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C0D4-7EDD-1E4B-A6E7-0442E2327F8B}"/>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FBEE9658-C117-9846-9ED5-4F6555F22EE0}"/>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SVM</a:t>
            </a:r>
          </a:p>
        </p:txBody>
      </p:sp>
      <p:sp>
        <p:nvSpPr>
          <p:cNvPr id="4" name="Slide Number Placeholder 3">
            <a:extLst>
              <a:ext uri="{FF2B5EF4-FFF2-40B4-BE49-F238E27FC236}">
                <a16:creationId xmlns:a16="http://schemas.microsoft.com/office/drawing/2014/main" id="{382B01A7-FD0F-494E-BA50-E6BC3701F970}"/>
              </a:ext>
            </a:extLst>
          </p:cNvPr>
          <p:cNvSpPr>
            <a:spLocks noGrp="1"/>
          </p:cNvSpPr>
          <p:nvPr>
            <p:ph type="sldNum" sz="quarter" idx="12"/>
          </p:nvPr>
        </p:nvSpPr>
        <p:spPr/>
        <p:txBody>
          <a:bodyPr/>
          <a:lstStyle/>
          <a:p>
            <a:fld id="{20B7F220-0825-4B9B-9156-FF79F33775FE}" type="slidenum">
              <a:rPr lang="vi-VN" smtClean="0"/>
              <a:t>24</a:t>
            </a:fld>
            <a:endParaRPr lang="vi-VN"/>
          </a:p>
        </p:txBody>
      </p:sp>
      <p:pic>
        <p:nvPicPr>
          <p:cNvPr id="5" name="Picture 4">
            <a:extLst>
              <a:ext uri="{FF2B5EF4-FFF2-40B4-BE49-F238E27FC236}">
                <a16:creationId xmlns:a16="http://schemas.microsoft.com/office/drawing/2014/main" id="{939A962C-15AB-7040-9797-AFE706E7A480}"/>
              </a:ext>
            </a:extLst>
          </p:cNvPr>
          <p:cNvPicPr>
            <a:picLocks noChangeAspect="1"/>
          </p:cNvPicPr>
          <p:nvPr/>
        </p:nvPicPr>
        <p:blipFill>
          <a:blip r:embed="rId3"/>
          <a:stretch>
            <a:fillRect/>
          </a:stretch>
        </p:blipFill>
        <p:spPr>
          <a:xfrm>
            <a:off x="1144360" y="1981900"/>
            <a:ext cx="6855279" cy="4525963"/>
          </a:xfrm>
          <a:prstGeom prst="rect">
            <a:avLst/>
          </a:prstGeom>
        </p:spPr>
      </p:pic>
    </p:spTree>
    <p:extLst>
      <p:ext uri="{BB962C8B-B14F-4D97-AF65-F5344CB8AC3E}">
        <p14:creationId xmlns:p14="http://schemas.microsoft.com/office/powerpoint/2010/main" val="384013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F161-A6BE-324C-9E42-B15B8A1DB613}"/>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F3D13316-38CF-EB4E-8011-3E242B639A64}"/>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Random forest</a:t>
            </a:r>
          </a:p>
        </p:txBody>
      </p:sp>
      <p:sp>
        <p:nvSpPr>
          <p:cNvPr id="4" name="Slide Number Placeholder 3">
            <a:extLst>
              <a:ext uri="{FF2B5EF4-FFF2-40B4-BE49-F238E27FC236}">
                <a16:creationId xmlns:a16="http://schemas.microsoft.com/office/drawing/2014/main" id="{893445BE-21FB-DD4B-8362-2E6BE68EDE92}"/>
              </a:ext>
            </a:extLst>
          </p:cNvPr>
          <p:cNvSpPr>
            <a:spLocks noGrp="1"/>
          </p:cNvSpPr>
          <p:nvPr>
            <p:ph type="sldNum" sz="quarter" idx="12"/>
          </p:nvPr>
        </p:nvSpPr>
        <p:spPr/>
        <p:txBody>
          <a:bodyPr/>
          <a:lstStyle/>
          <a:p>
            <a:fld id="{20B7F220-0825-4B9B-9156-FF79F33775FE}" type="slidenum">
              <a:rPr lang="vi-VN" smtClean="0"/>
              <a:t>25</a:t>
            </a:fld>
            <a:endParaRPr lang="vi-VN"/>
          </a:p>
        </p:txBody>
      </p:sp>
      <p:pic>
        <p:nvPicPr>
          <p:cNvPr id="5" name="Picture 4">
            <a:extLst>
              <a:ext uri="{FF2B5EF4-FFF2-40B4-BE49-F238E27FC236}">
                <a16:creationId xmlns:a16="http://schemas.microsoft.com/office/drawing/2014/main" id="{AC638D4F-BE15-EA43-B18C-63F2B8F65500}"/>
              </a:ext>
            </a:extLst>
          </p:cNvPr>
          <p:cNvPicPr>
            <a:picLocks noChangeAspect="1"/>
          </p:cNvPicPr>
          <p:nvPr/>
        </p:nvPicPr>
        <p:blipFill>
          <a:blip r:embed="rId2"/>
          <a:stretch>
            <a:fillRect/>
          </a:stretch>
        </p:blipFill>
        <p:spPr>
          <a:xfrm>
            <a:off x="1066800" y="1981357"/>
            <a:ext cx="6945086" cy="4525964"/>
          </a:xfrm>
          <a:prstGeom prst="rect">
            <a:avLst/>
          </a:prstGeom>
        </p:spPr>
      </p:pic>
    </p:spTree>
    <p:extLst>
      <p:ext uri="{BB962C8B-B14F-4D97-AF65-F5344CB8AC3E}">
        <p14:creationId xmlns:p14="http://schemas.microsoft.com/office/powerpoint/2010/main" val="126522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4-13EA-4143-9FF1-11841731584D}"/>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44EEEFF2-BBBE-3845-B695-9106FEFA4056}"/>
              </a:ext>
            </a:extLst>
          </p:cNvPr>
          <p:cNvSpPr>
            <a:spLocks noGrp="1"/>
          </p:cNvSpPr>
          <p:nvPr>
            <p:ph idx="1"/>
          </p:nvPr>
        </p:nvSpPr>
        <p:spPr/>
        <p:txBody>
          <a:bodyPr/>
          <a:lstStyle/>
          <a:p>
            <a:r>
              <a:rPr lang="en-US" dirty="0" err="1"/>
              <a:t>Thống</a:t>
            </a:r>
            <a:r>
              <a:rPr lang="en-US" dirty="0"/>
              <a:t> </a:t>
            </a:r>
            <a:r>
              <a:rPr lang="en-US" dirty="0" err="1"/>
              <a:t>kê</a:t>
            </a:r>
            <a:r>
              <a:rPr lang="en-US" dirty="0"/>
              <a:t> </a:t>
            </a:r>
            <a:r>
              <a:rPr lang="en-US" dirty="0" err="1"/>
              <a:t>các</a:t>
            </a:r>
            <a:r>
              <a:rPr lang="en-US" dirty="0"/>
              <a:t> </a:t>
            </a:r>
            <a:r>
              <a:rPr lang="en-US" dirty="0" err="1"/>
              <a:t>kết</a:t>
            </a:r>
            <a:r>
              <a:rPr lang="en-US" dirty="0"/>
              <a:t> </a:t>
            </a:r>
            <a:r>
              <a:rPr lang="en-US" dirty="0" err="1"/>
              <a:t>quả</a:t>
            </a:r>
            <a:endParaRPr lang="en-US" dirty="0"/>
          </a:p>
        </p:txBody>
      </p:sp>
      <p:sp>
        <p:nvSpPr>
          <p:cNvPr id="4" name="Slide Number Placeholder 3">
            <a:extLst>
              <a:ext uri="{FF2B5EF4-FFF2-40B4-BE49-F238E27FC236}">
                <a16:creationId xmlns:a16="http://schemas.microsoft.com/office/drawing/2014/main" id="{5D8EFE77-CCA3-1048-90B9-F1A7E25DA651}"/>
              </a:ext>
            </a:extLst>
          </p:cNvPr>
          <p:cNvSpPr>
            <a:spLocks noGrp="1"/>
          </p:cNvSpPr>
          <p:nvPr>
            <p:ph type="sldNum" sz="quarter" idx="12"/>
          </p:nvPr>
        </p:nvSpPr>
        <p:spPr/>
        <p:txBody>
          <a:bodyPr/>
          <a:lstStyle/>
          <a:p>
            <a:fld id="{20B7F220-0825-4B9B-9156-FF79F33775FE}" type="slidenum">
              <a:rPr lang="vi-VN" smtClean="0"/>
              <a:t>26</a:t>
            </a:fld>
            <a:endParaRPr lang="vi-VN"/>
          </a:p>
        </p:txBody>
      </p:sp>
      <p:pic>
        <p:nvPicPr>
          <p:cNvPr id="5" name="Picture 4">
            <a:extLst>
              <a:ext uri="{FF2B5EF4-FFF2-40B4-BE49-F238E27FC236}">
                <a16:creationId xmlns:a16="http://schemas.microsoft.com/office/drawing/2014/main" id="{91AF0C13-AE40-6641-9C12-F812A0AEEE98}"/>
              </a:ext>
            </a:extLst>
          </p:cNvPr>
          <p:cNvPicPr>
            <a:picLocks noChangeAspect="1"/>
          </p:cNvPicPr>
          <p:nvPr/>
        </p:nvPicPr>
        <p:blipFill>
          <a:blip r:embed="rId2"/>
          <a:stretch>
            <a:fillRect/>
          </a:stretch>
        </p:blipFill>
        <p:spPr>
          <a:xfrm>
            <a:off x="1324428" y="1983569"/>
            <a:ext cx="6495144" cy="4410099"/>
          </a:xfrm>
          <a:prstGeom prst="rect">
            <a:avLst/>
          </a:prstGeom>
        </p:spPr>
      </p:pic>
    </p:spTree>
    <p:extLst>
      <p:ext uri="{BB962C8B-B14F-4D97-AF65-F5344CB8AC3E}">
        <p14:creationId xmlns:p14="http://schemas.microsoft.com/office/powerpoint/2010/main" val="234309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E016-D718-5848-9FF8-54718786F9BD}"/>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C8CBBAE8-6813-2D4A-812A-BC28E7D522F3}"/>
              </a:ext>
            </a:extLst>
          </p:cNvPr>
          <p:cNvSpPr>
            <a:spLocks noGrp="1"/>
          </p:cNvSpPr>
          <p:nvPr>
            <p:ph idx="1"/>
          </p:nvPr>
        </p:nvSpPr>
        <p:spPr/>
        <p:txBody>
          <a:bodyPr/>
          <a:lstStyle/>
          <a:p>
            <a:r>
              <a:rPr lang="en-US" dirty="0" err="1"/>
              <a:t>Nhận</a:t>
            </a:r>
            <a:r>
              <a:rPr lang="en-US" dirty="0"/>
              <a:t> </a:t>
            </a:r>
            <a:r>
              <a:rPr lang="en-US" dirty="0" err="1"/>
              <a:t>xét</a:t>
            </a:r>
            <a:r>
              <a:rPr lang="en-US" dirty="0"/>
              <a:t>:</a:t>
            </a:r>
          </a:p>
          <a:p>
            <a:pPr lvl="1"/>
            <a:r>
              <a:rPr lang="en-US" dirty="0" err="1"/>
              <a:t>Các</a:t>
            </a:r>
            <a:r>
              <a:rPr lang="en-US" dirty="0"/>
              <a:t> </a:t>
            </a:r>
            <a:r>
              <a:rPr lang="en-US" dirty="0" err="1"/>
              <a:t>bảng</a:t>
            </a:r>
            <a:r>
              <a:rPr lang="en-US" dirty="0"/>
              <a:t> </a:t>
            </a:r>
            <a:r>
              <a:rPr lang="en-US" dirty="0" err="1"/>
              <a:t>kết</a:t>
            </a:r>
            <a:r>
              <a:rPr lang="en-US" dirty="0"/>
              <a:t> </a:t>
            </a:r>
            <a:r>
              <a:rPr lang="en-US" dirty="0" err="1"/>
              <a:t>quả</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liên</a:t>
            </a:r>
            <a:r>
              <a:rPr lang="en-US" dirty="0"/>
              <a:t> </a:t>
            </a:r>
            <a:r>
              <a:rPr lang="en-US" dirty="0" err="1"/>
              <a:t>tục</a:t>
            </a:r>
            <a:r>
              <a:rPr lang="en-US" dirty="0"/>
              <a:t>.</a:t>
            </a:r>
          </a:p>
          <a:p>
            <a:pPr lvl="1"/>
            <a:r>
              <a:rPr lang="vi-VN" dirty="0"/>
              <a:t>Naive-Bayes với quy trình Gaussian là ít chính xác nhất trong khi Random forest là chính xác nhất với độ chính xác trung bình gần 84%. </a:t>
            </a:r>
          </a:p>
          <a:p>
            <a:pPr lvl="1"/>
            <a:endParaRPr lang="en-US" dirty="0"/>
          </a:p>
        </p:txBody>
      </p:sp>
      <p:sp>
        <p:nvSpPr>
          <p:cNvPr id="4" name="Slide Number Placeholder 3">
            <a:extLst>
              <a:ext uri="{FF2B5EF4-FFF2-40B4-BE49-F238E27FC236}">
                <a16:creationId xmlns:a16="http://schemas.microsoft.com/office/drawing/2014/main" id="{89E688C8-BB92-D744-A1D9-8FE011193BC0}"/>
              </a:ext>
            </a:extLst>
          </p:cNvPr>
          <p:cNvSpPr>
            <a:spLocks noGrp="1"/>
          </p:cNvSpPr>
          <p:nvPr>
            <p:ph type="sldNum" sz="quarter" idx="12"/>
          </p:nvPr>
        </p:nvSpPr>
        <p:spPr/>
        <p:txBody>
          <a:bodyPr/>
          <a:lstStyle/>
          <a:p>
            <a:fld id="{20B7F220-0825-4B9B-9156-FF79F33775FE}" type="slidenum">
              <a:rPr lang="vi-VN" smtClean="0"/>
              <a:t>27</a:t>
            </a:fld>
            <a:endParaRPr lang="vi-VN"/>
          </a:p>
        </p:txBody>
      </p:sp>
      <p:pic>
        <p:nvPicPr>
          <p:cNvPr id="5" name="Picture 4">
            <a:extLst>
              <a:ext uri="{FF2B5EF4-FFF2-40B4-BE49-F238E27FC236}">
                <a16:creationId xmlns:a16="http://schemas.microsoft.com/office/drawing/2014/main" id="{E84174E3-63B8-BD49-A6F2-BA12870B213A}"/>
              </a:ext>
            </a:extLst>
          </p:cNvPr>
          <p:cNvPicPr/>
          <p:nvPr/>
        </p:nvPicPr>
        <p:blipFill>
          <a:blip r:embed="rId3"/>
          <a:stretch>
            <a:fillRect/>
          </a:stretch>
        </p:blipFill>
        <p:spPr>
          <a:xfrm>
            <a:off x="1066800" y="3033487"/>
            <a:ext cx="7329533" cy="3322872"/>
          </a:xfrm>
          <a:prstGeom prst="rect">
            <a:avLst/>
          </a:prstGeom>
        </p:spPr>
      </p:pic>
    </p:spTree>
    <p:extLst>
      <p:ext uri="{BB962C8B-B14F-4D97-AF65-F5344CB8AC3E}">
        <p14:creationId xmlns:p14="http://schemas.microsoft.com/office/powerpoint/2010/main" val="1643181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A271-F7C2-0548-8E24-493B2B3984B8}"/>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04BC3364-DC15-DD45-B2CC-84E51BEB0EE0}"/>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ANN</a:t>
            </a:r>
          </a:p>
        </p:txBody>
      </p:sp>
      <p:sp>
        <p:nvSpPr>
          <p:cNvPr id="4" name="Slide Number Placeholder 3">
            <a:extLst>
              <a:ext uri="{FF2B5EF4-FFF2-40B4-BE49-F238E27FC236}">
                <a16:creationId xmlns:a16="http://schemas.microsoft.com/office/drawing/2014/main" id="{5ADE6B62-7296-8E4C-B33A-3D21FA1BEF91}"/>
              </a:ext>
            </a:extLst>
          </p:cNvPr>
          <p:cNvSpPr>
            <a:spLocks noGrp="1"/>
          </p:cNvSpPr>
          <p:nvPr>
            <p:ph type="sldNum" sz="quarter" idx="12"/>
          </p:nvPr>
        </p:nvSpPr>
        <p:spPr/>
        <p:txBody>
          <a:bodyPr/>
          <a:lstStyle/>
          <a:p>
            <a:fld id="{20B7F220-0825-4B9B-9156-FF79F33775FE}" type="slidenum">
              <a:rPr lang="vi-VN" smtClean="0"/>
              <a:t>28</a:t>
            </a:fld>
            <a:endParaRPr lang="vi-VN"/>
          </a:p>
        </p:txBody>
      </p:sp>
      <p:pic>
        <p:nvPicPr>
          <p:cNvPr id="6" name="Picture 5">
            <a:extLst>
              <a:ext uri="{FF2B5EF4-FFF2-40B4-BE49-F238E27FC236}">
                <a16:creationId xmlns:a16="http://schemas.microsoft.com/office/drawing/2014/main" id="{7D0A2605-BAD6-4443-AF73-0BDAC1D8DC8E}"/>
              </a:ext>
            </a:extLst>
          </p:cNvPr>
          <p:cNvPicPr>
            <a:picLocks noChangeAspect="1"/>
          </p:cNvPicPr>
          <p:nvPr/>
        </p:nvPicPr>
        <p:blipFill>
          <a:blip r:embed="rId2"/>
          <a:stretch>
            <a:fillRect/>
          </a:stretch>
        </p:blipFill>
        <p:spPr>
          <a:xfrm>
            <a:off x="1066800" y="2058193"/>
            <a:ext cx="6959600" cy="4610100"/>
          </a:xfrm>
          <a:prstGeom prst="rect">
            <a:avLst/>
          </a:prstGeom>
        </p:spPr>
      </p:pic>
    </p:spTree>
    <p:extLst>
      <p:ext uri="{BB962C8B-B14F-4D97-AF65-F5344CB8AC3E}">
        <p14:creationId xmlns:p14="http://schemas.microsoft.com/office/powerpoint/2010/main" val="3251280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C0D4-7EDD-1E4B-A6E7-0442E2327F8B}"/>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FBEE9658-C117-9846-9ED5-4F6555F22EE0}"/>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SVM</a:t>
            </a:r>
          </a:p>
        </p:txBody>
      </p:sp>
      <p:sp>
        <p:nvSpPr>
          <p:cNvPr id="4" name="Slide Number Placeholder 3">
            <a:extLst>
              <a:ext uri="{FF2B5EF4-FFF2-40B4-BE49-F238E27FC236}">
                <a16:creationId xmlns:a16="http://schemas.microsoft.com/office/drawing/2014/main" id="{382B01A7-FD0F-494E-BA50-E6BC3701F970}"/>
              </a:ext>
            </a:extLst>
          </p:cNvPr>
          <p:cNvSpPr>
            <a:spLocks noGrp="1"/>
          </p:cNvSpPr>
          <p:nvPr>
            <p:ph type="sldNum" sz="quarter" idx="12"/>
          </p:nvPr>
        </p:nvSpPr>
        <p:spPr/>
        <p:txBody>
          <a:bodyPr/>
          <a:lstStyle/>
          <a:p>
            <a:fld id="{20B7F220-0825-4B9B-9156-FF79F33775FE}" type="slidenum">
              <a:rPr lang="vi-VN" smtClean="0"/>
              <a:t>29</a:t>
            </a:fld>
            <a:endParaRPr lang="vi-VN"/>
          </a:p>
        </p:txBody>
      </p:sp>
      <p:pic>
        <p:nvPicPr>
          <p:cNvPr id="6" name="Picture 5">
            <a:extLst>
              <a:ext uri="{FF2B5EF4-FFF2-40B4-BE49-F238E27FC236}">
                <a16:creationId xmlns:a16="http://schemas.microsoft.com/office/drawing/2014/main" id="{1CB05615-AD78-EB4C-BED4-3D95C06E8D89}"/>
              </a:ext>
            </a:extLst>
          </p:cNvPr>
          <p:cNvPicPr>
            <a:picLocks noChangeAspect="1"/>
          </p:cNvPicPr>
          <p:nvPr/>
        </p:nvPicPr>
        <p:blipFill>
          <a:blip r:embed="rId2"/>
          <a:stretch>
            <a:fillRect/>
          </a:stretch>
        </p:blipFill>
        <p:spPr>
          <a:xfrm>
            <a:off x="1066801" y="1977236"/>
            <a:ext cx="7235370" cy="4522769"/>
          </a:xfrm>
          <a:prstGeom prst="rect">
            <a:avLst/>
          </a:prstGeom>
        </p:spPr>
      </p:pic>
    </p:spTree>
    <p:extLst>
      <p:ext uri="{BB962C8B-B14F-4D97-AF65-F5344CB8AC3E}">
        <p14:creationId xmlns:p14="http://schemas.microsoft.com/office/powerpoint/2010/main" val="371344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5299-F669-D94A-9CA6-941149F51FFF}"/>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E19D10C9-D882-EB4C-AD9F-F88BF167B8FA}"/>
              </a:ext>
            </a:extLst>
          </p:cNvPr>
          <p:cNvSpPr>
            <a:spLocks noGrp="1"/>
          </p:cNvSpPr>
          <p:nvPr>
            <p:ph idx="1"/>
          </p:nvPr>
        </p:nvSpPr>
        <p:spPr/>
        <p:txBody>
          <a:bodyPr/>
          <a:lstStyle/>
          <a:p>
            <a:r>
              <a:rPr lang="en-US" dirty="0" err="1"/>
              <a:t>Nghiên</a:t>
            </a:r>
            <a:r>
              <a:rPr lang="en-US" dirty="0"/>
              <a:t> </a:t>
            </a:r>
            <a:r>
              <a:rPr lang="en-US" dirty="0" err="1"/>
              <a:t>cứu</a:t>
            </a:r>
            <a:r>
              <a:rPr lang="en-US" dirty="0"/>
              <a:t> </a:t>
            </a:r>
            <a:r>
              <a:rPr lang="en-US" dirty="0" err="1"/>
              <a:t>thị</a:t>
            </a:r>
            <a:r>
              <a:rPr lang="en-US" dirty="0"/>
              <a:t> </a:t>
            </a:r>
            <a:r>
              <a:rPr lang="en-US" dirty="0" err="1"/>
              <a:t>trường</a:t>
            </a:r>
            <a:r>
              <a:rPr lang="en-US" dirty="0"/>
              <a:t> </a:t>
            </a:r>
            <a:r>
              <a:rPr lang="en-US" dirty="0" err="1"/>
              <a:t>chứng</a:t>
            </a:r>
            <a:r>
              <a:rPr lang="en-US" dirty="0"/>
              <a:t> </a:t>
            </a:r>
            <a:r>
              <a:rPr lang="en-US" dirty="0" err="1"/>
              <a:t>khoán</a:t>
            </a:r>
            <a:r>
              <a:rPr lang="en-US" dirty="0"/>
              <a:t> </a:t>
            </a:r>
            <a:r>
              <a:rPr lang="en-US" dirty="0" err="1"/>
              <a:t>Ấn</a:t>
            </a:r>
            <a:r>
              <a:rPr lang="en-US" dirty="0"/>
              <a:t> </a:t>
            </a:r>
            <a:r>
              <a:rPr lang="en-US" dirty="0" err="1"/>
              <a:t>Độ</a:t>
            </a:r>
            <a:r>
              <a:rPr lang="en-US" dirty="0"/>
              <a:t> </a:t>
            </a:r>
            <a:r>
              <a:rPr lang="en-US" dirty="0" err="1"/>
              <a:t>trên</a:t>
            </a:r>
            <a:r>
              <a:rPr lang="en-US" dirty="0"/>
              <a:t> 10 </a:t>
            </a:r>
            <a:r>
              <a:rPr lang="en-US" dirty="0" err="1"/>
              <a:t>năm</a:t>
            </a:r>
            <a:r>
              <a:rPr lang="en-US" dirty="0"/>
              <a:t> </a:t>
            </a:r>
            <a:r>
              <a:rPr lang="en-US" dirty="0" err="1"/>
              <a:t>dữ</a:t>
            </a:r>
            <a:r>
              <a:rPr lang="en-US" dirty="0"/>
              <a:t> </a:t>
            </a:r>
            <a:r>
              <a:rPr lang="en-US" dirty="0" err="1"/>
              <a:t>liệu</a:t>
            </a:r>
            <a:r>
              <a:rPr lang="en-US" dirty="0"/>
              <a:t> </a:t>
            </a:r>
            <a:r>
              <a:rPr lang="en-US" dirty="0" err="1"/>
              <a:t>lịch</a:t>
            </a:r>
            <a:r>
              <a:rPr lang="en-US" dirty="0"/>
              <a:t> </a:t>
            </a:r>
            <a:r>
              <a:rPr lang="en-US" dirty="0" err="1"/>
              <a:t>sử</a:t>
            </a:r>
            <a:r>
              <a:rPr lang="en-US" dirty="0"/>
              <a:t> </a:t>
            </a:r>
            <a:r>
              <a:rPr lang="en-US" dirty="0" err="1"/>
              <a:t>từ</a:t>
            </a:r>
            <a:r>
              <a:rPr lang="en-US" dirty="0"/>
              <a:t> 2003-2012.</a:t>
            </a:r>
          </a:p>
          <a:p>
            <a:pPr lvl="1"/>
            <a:r>
              <a:rPr lang="en-US" dirty="0"/>
              <a:t>Hai </a:t>
            </a:r>
            <a:r>
              <a:rPr lang="en-US" dirty="0" err="1"/>
              <a:t>cổ</a:t>
            </a:r>
            <a:r>
              <a:rPr lang="en-US" dirty="0"/>
              <a:t> </a:t>
            </a:r>
            <a:r>
              <a:rPr lang="en-US" dirty="0" err="1"/>
              <a:t>phiếu</a:t>
            </a:r>
            <a:r>
              <a:rPr lang="en-US" dirty="0"/>
              <a:t> </a:t>
            </a:r>
            <a:r>
              <a:rPr lang="en-US" dirty="0" err="1"/>
              <a:t>là</a:t>
            </a:r>
            <a:r>
              <a:rPr lang="en-US" dirty="0"/>
              <a:t> Reliance Industries </a:t>
            </a:r>
            <a:r>
              <a:rPr lang="en-US" dirty="0" err="1"/>
              <a:t>và</a:t>
            </a:r>
            <a:r>
              <a:rPr lang="en-US" dirty="0"/>
              <a:t> Infosys Ltd. </a:t>
            </a:r>
          </a:p>
          <a:p>
            <a:pPr lvl="1"/>
            <a:r>
              <a:rPr lang="en-US" dirty="0"/>
              <a:t>Hai </a:t>
            </a:r>
            <a:r>
              <a:rPr lang="en-US" dirty="0" err="1"/>
              <a:t>chỉ</a:t>
            </a:r>
            <a:r>
              <a:rPr lang="en-US" dirty="0"/>
              <a:t> </a:t>
            </a:r>
            <a:r>
              <a:rPr lang="en-US" dirty="0" err="1"/>
              <a:t>số</a:t>
            </a:r>
            <a:r>
              <a:rPr lang="en-US" dirty="0"/>
              <a:t> </a:t>
            </a:r>
            <a:r>
              <a:rPr lang="en-US" dirty="0" err="1"/>
              <a:t>giá</a:t>
            </a:r>
            <a:r>
              <a:rPr lang="en-US" dirty="0"/>
              <a:t> </a:t>
            </a:r>
            <a:r>
              <a:rPr lang="en-US" dirty="0" err="1"/>
              <a:t>cổ</a:t>
            </a:r>
            <a:r>
              <a:rPr lang="en-US" dirty="0"/>
              <a:t> </a:t>
            </a:r>
            <a:r>
              <a:rPr lang="en-US" dirty="0" err="1"/>
              <a:t>phiếu</a:t>
            </a:r>
            <a:r>
              <a:rPr lang="en-US" dirty="0"/>
              <a:t> CNX Nifty </a:t>
            </a:r>
            <a:r>
              <a:rPr lang="en-US" dirty="0" err="1"/>
              <a:t>và</a:t>
            </a:r>
            <a:r>
              <a:rPr lang="en-US" dirty="0"/>
              <a:t> S&amp;P Bombay (BSE) Sensex.</a:t>
            </a:r>
          </a:p>
          <a:p>
            <a:pPr marL="342891" lvl="1" indent="0">
              <a:buNone/>
            </a:pPr>
            <a:endParaRPr lang="en-US" dirty="0"/>
          </a:p>
          <a:p>
            <a:r>
              <a:rPr lang="en-US" dirty="0" err="1"/>
              <a:t>Việc</a:t>
            </a:r>
            <a:r>
              <a:rPr lang="en-US" dirty="0"/>
              <a:t> </a:t>
            </a:r>
            <a:r>
              <a:rPr lang="en-US" dirty="0" err="1"/>
              <a:t>dự</a:t>
            </a:r>
            <a:r>
              <a:rPr lang="en-US" dirty="0"/>
              <a:t> </a:t>
            </a:r>
            <a:r>
              <a:rPr lang="en-US" dirty="0" err="1"/>
              <a:t>đoán</a:t>
            </a:r>
            <a:r>
              <a:rPr lang="en-US" dirty="0"/>
              <a:t> </a:t>
            </a:r>
            <a:r>
              <a:rPr lang="en-US" dirty="0" err="1"/>
              <a:t>chỉ</a:t>
            </a:r>
            <a:r>
              <a:rPr lang="en-US" dirty="0"/>
              <a:t> </a:t>
            </a:r>
            <a:r>
              <a:rPr lang="en-US" dirty="0" err="1"/>
              <a:t>số</a:t>
            </a:r>
            <a:r>
              <a:rPr lang="en-US" dirty="0"/>
              <a:t> </a:t>
            </a:r>
            <a:r>
              <a:rPr lang="en-US" dirty="0" err="1"/>
              <a:t>chứng</a:t>
            </a:r>
            <a:r>
              <a:rPr lang="en-US" dirty="0"/>
              <a:t> </a:t>
            </a:r>
            <a:r>
              <a:rPr lang="en-US" dirty="0" err="1"/>
              <a:t>khoán</a:t>
            </a:r>
            <a:r>
              <a:rPr lang="en-US" dirty="0"/>
              <a:t> </a:t>
            </a:r>
            <a:r>
              <a:rPr lang="en-US" dirty="0" err="1"/>
              <a:t>và</a:t>
            </a:r>
            <a:r>
              <a:rPr lang="en-US" dirty="0"/>
              <a:t> </a:t>
            </a:r>
            <a:r>
              <a:rPr lang="en-US" dirty="0" err="1"/>
              <a:t>giá</a:t>
            </a:r>
            <a:r>
              <a:rPr lang="en-US" dirty="0"/>
              <a:t> </a:t>
            </a:r>
            <a:r>
              <a:rPr lang="en-US" dirty="0" err="1"/>
              <a:t>cổ</a:t>
            </a:r>
            <a:r>
              <a:rPr lang="en-US" dirty="0"/>
              <a:t> </a:t>
            </a:r>
            <a:r>
              <a:rPr lang="en-US" dirty="0" err="1"/>
              <a:t>phiếu</a:t>
            </a:r>
            <a:r>
              <a:rPr lang="en-US" dirty="0"/>
              <a:t> </a:t>
            </a:r>
            <a:r>
              <a:rPr lang="en-US" dirty="0" err="1"/>
              <a:t>là</a:t>
            </a:r>
            <a:r>
              <a:rPr lang="en-US" dirty="0"/>
              <a:t> </a:t>
            </a:r>
            <a:r>
              <a:rPr lang="en-US" dirty="0" err="1"/>
              <a:t>tương</a:t>
            </a:r>
            <a:r>
              <a:rPr lang="en-US" dirty="0"/>
              <a:t> </a:t>
            </a:r>
            <a:r>
              <a:rPr lang="en-US" dirty="0" err="1"/>
              <a:t>đối</a:t>
            </a:r>
            <a:r>
              <a:rPr lang="en-US" dirty="0"/>
              <a:t> </a:t>
            </a:r>
            <a:r>
              <a:rPr lang="en-US" dirty="0" err="1"/>
              <a:t>khó</a:t>
            </a:r>
            <a:r>
              <a:rPr lang="en-US" dirty="0"/>
              <a:t> </a:t>
            </a:r>
            <a:r>
              <a:rPr lang="en-US" dirty="0" err="1"/>
              <a:t>khăn</a:t>
            </a:r>
            <a:r>
              <a:rPr lang="en-US" dirty="0"/>
              <a:t>, </a:t>
            </a:r>
            <a:r>
              <a:rPr lang="en-US" dirty="0" err="1"/>
              <a:t>dựa</a:t>
            </a:r>
            <a:r>
              <a:rPr lang="en-US" dirty="0"/>
              <a:t> </a:t>
            </a:r>
            <a:r>
              <a:rPr lang="en-US" dirty="0" err="1"/>
              <a:t>trên</a:t>
            </a:r>
            <a:r>
              <a:rPr lang="en-US" dirty="0"/>
              <a:t> 2 </a:t>
            </a:r>
            <a:r>
              <a:rPr lang="en-US" dirty="0" err="1"/>
              <a:t>cách</a:t>
            </a:r>
            <a:r>
              <a:rPr lang="en-US" dirty="0"/>
              <a:t> </a:t>
            </a:r>
            <a:r>
              <a:rPr lang="en-US" dirty="0" err="1"/>
              <a:t>tiếp</a:t>
            </a:r>
            <a:r>
              <a:rPr lang="en-US" dirty="0"/>
              <a:t> </a:t>
            </a:r>
            <a:r>
              <a:rPr lang="en-US" dirty="0" err="1"/>
              <a:t>cận</a:t>
            </a:r>
            <a:r>
              <a:rPr lang="en-US" dirty="0"/>
              <a:t>:</a:t>
            </a:r>
          </a:p>
          <a:p>
            <a:pPr lvl="1"/>
            <a:r>
              <a:rPr lang="en-US" dirty="0" err="1"/>
              <a:t>Tính</a:t>
            </a:r>
            <a:r>
              <a:rPr lang="en-US" dirty="0"/>
              <a:t> </a:t>
            </a:r>
            <a:r>
              <a:rPr lang="en-US" dirty="0" err="1"/>
              <a:t>toán</a:t>
            </a:r>
            <a:r>
              <a:rPr lang="en-US" dirty="0"/>
              <a:t> 10 </a:t>
            </a:r>
            <a:r>
              <a:rPr lang="en-US" dirty="0" err="1"/>
              <a:t>thông</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giao</a:t>
            </a:r>
            <a:r>
              <a:rPr lang="en-US" dirty="0"/>
              <a:t> </a:t>
            </a:r>
            <a:r>
              <a:rPr lang="en-US" dirty="0" err="1"/>
              <a:t>dịch</a:t>
            </a:r>
            <a:r>
              <a:rPr lang="en-US" dirty="0"/>
              <a:t> </a:t>
            </a:r>
            <a:r>
              <a:rPr lang="en-US" dirty="0" err="1"/>
              <a:t>chứng</a:t>
            </a:r>
            <a:r>
              <a:rPr lang="en-US" dirty="0"/>
              <a:t> </a:t>
            </a:r>
            <a:r>
              <a:rPr lang="en-US" dirty="0" err="1"/>
              <a:t>khoán</a:t>
            </a:r>
            <a:r>
              <a:rPr lang="en-US" dirty="0"/>
              <a:t> (</a:t>
            </a:r>
            <a:r>
              <a:rPr lang="en-US" dirty="0" err="1"/>
              <a:t>giá</a:t>
            </a:r>
            <a:r>
              <a:rPr lang="en-US" dirty="0"/>
              <a:t> </a:t>
            </a:r>
            <a:r>
              <a:rPr lang="en-US" dirty="0" err="1"/>
              <a:t>mở</a:t>
            </a:r>
            <a:r>
              <a:rPr lang="en-US" dirty="0"/>
              <a:t>, </a:t>
            </a:r>
            <a:r>
              <a:rPr lang="en-US" dirty="0" err="1"/>
              <a:t>cao</a:t>
            </a:r>
            <a:r>
              <a:rPr lang="en-US" dirty="0"/>
              <a:t>, </a:t>
            </a:r>
            <a:r>
              <a:rPr lang="en-US" dirty="0" err="1"/>
              <a:t>thấp</a:t>
            </a:r>
            <a:r>
              <a:rPr lang="en-US" dirty="0"/>
              <a:t> </a:t>
            </a:r>
            <a:r>
              <a:rPr lang="en-US" dirty="0" err="1"/>
              <a:t>và</a:t>
            </a:r>
            <a:r>
              <a:rPr lang="en-US" dirty="0"/>
              <a:t> </a:t>
            </a:r>
            <a:r>
              <a:rPr lang="en-US" dirty="0" err="1"/>
              <a:t>đóng</a:t>
            </a:r>
            <a:r>
              <a:rPr lang="en-US" dirty="0"/>
              <a:t>).</a:t>
            </a:r>
          </a:p>
          <a:p>
            <a:pPr lvl="1"/>
            <a:r>
              <a:rPr lang="en-US" dirty="0" err="1"/>
              <a:t>Biểu</a:t>
            </a:r>
            <a:r>
              <a:rPr lang="en-US" dirty="0"/>
              <a:t> </a:t>
            </a:r>
            <a:r>
              <a:rPr lang="en-US" dirty="0" err="1"/>
              <a:t>diễn</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này</a:t>
            </a:r>
            <a:r>
              <a:rPr lang="en-US" dirty="0"/>
              <a:t> </a:t>
            </a:r>
            <a:r>
              <a:rPr lang="en-US" dirty="0" err="1"/>
              <a:t>dưới</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xác</a:t>
            </a:r>
            <a:r>
              <a:rPr lang="en-US" dirty="0"/>
              <a:t> </a:t>
            </a:r>
            <a:r>
              <a:rPr lang="en-US" dirty="0" err="1"/>
              <a:t>định</a:t>
            </a:r>
            <a:r>
              <a:rPr lang="en-US" dirty="0"/>
              <a:t> </a:t>
            </a:r>
            <a:r>
              <a:rPr lang="en-US" dirty="0" err="1"/>
              <a:t>xu</a:t>
            </a:r>
            <a:r>
              <a:rPr lang="en-US" dirty="0"/>
              <a:t> </a:t>
            </a:r>
            <a:r>
              <a:rPr lang="en-US" dirty="0" err="1"/>
              <a:t>hướng</a:t>
            </a:r>
            <a:r>
              <a:rPr lang="en-US" dirty="0"/>
              <a:t>.</a:t>
            </a:r>
          </a:p>
        </p:txBody>
      </p:sp>
      <p:sp>
        <p:nvSpPr>
          <p:cNvPr id="4" name="Slide Number Placeholder 3">
            <a:extLst>
              <a:ext uri="{FF2B5EF4-FFF2-40B4-BE49-F238E27FC236}">
                <a16:creationId xmlns:a16="http://schemas.microsoft.com/office/drawing/2014/main" id="{E8CDA5EF-5A99-1847-BC0D-EA15B5FDBCC7}"/>
              </a:ext>
            </a:extLst>
          </p:cNvPr>
          <p:cNvSpPr>
            <a:spLocks noGrp="1"/>
          </p:cNvSpPr>
          <p:nvPr>
            <p:ph type="sldNum" sz="quarter" idx="12"/>
          </p:nvPr>
        </p:nvSpPr>
        <p:spPr/>
        <p:txBody>
          <a:bodyPr/>
          <a:lstStyle/>
          <a:p>
            <a:fld id="{20B7F220-0825-4B9B-9156-FF79F33775FE}" type="slidenum">
              <a:rPr lang="vi-VN" smtClean="0"/>
              <a:t>3</a:t>
            </a:fld>
            <a:endParaRPr lang="vi-VN"/>
          </a:p>
        </p:txBody>
      </p:sp>
    </p:spTree>
    <p:extLst>
      <p:ext uri="{BB962C8B-B14F-4D97-AF65-F5344CB8AC3E}">
        <p14:creationId xmlns:p14="http://schemas.microsoft.com/office/powerpoint/2010/main" val="251512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7F161-A6BE-324C-9E42-B15B8A1DB613}"/>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F3D13316-38CF-EB4E-8011-3E242B639A64}"/>
              </a:ext>
            </a:extLst>
          </p:cNvPr>
          <p:cNvSpPr>
            <a:spLocks noGrp="1"/>
          </p:cNvSpPr>
          <p:nvPr>
            <p:ph idx="1"/>
          </p:nvPr>
        </p:nvSpPr>
        <p:spPr/>
        <p:txBody>
          <a:bodyPr/>
          <a:lstStyle/>
          <a:p>
            <a:r>
              <a:rPr lang="en-US" dirty="0" err="1"/>
              <a:t>Kết</a:t>
            </a:r>
            <a:r>
              <a:rPr lang="en-US" dirty="0"/>
              <a:t> </a:t>
            </a:r>
            <a:r>
              <a:rPr lang="en-US" dirty="0" err="1"/>
              <a:t>quả</a:t>
            </a:r>
            <a:r>
              <a:rPr lang="en-US" dirty="0"/>
              <a:t> </a:t>
            </a:r>
            <a:r>
              <a:rPr lang="en-US" dirty="0" err="1"/>
              <a:t>mô</a:t>
            </a:r>
            <a:r>
              <a:rPr lang="en-US" dirty="0"/>
              <a:t> </a:t>
            </a:r>
            <a:r>
              <a:rPr lang="en-US" dirty="0" err="1"/>
              <a:t>hình</a:t>
            </a:r>
            <a:r>
              <a:rPr lang="en-US" dirty="0"/>
              <a:t> Random forest</a:t>
            </a:r>
          </a:p>
        </p:txBody>
      </p:sp>
      <p:sp>
        <p:nvSpPr>
          <p:cNvPr id="4" name="Slide Number Placeholder 3">
            <a:extLst>
              <a:ext uri="{FF2B5EF4-FFF2-40B4-BE49-F238E27FC236}">
                <a16:creationId xmlns:a16="http://schemas.microsoft.com/office/drawing/2014/main" id="{893445BE-21FB-DD4B-8362-2E6BE68EDE92}"/>
              </a:ext>
            </a:extLst>
          </p:cNvPr>
          <p:cNvSpPr>
            <a:spLocks noGrp="1"/>
          </p:cNvSpPr>
          <p:nvPr>
            <p:ph type="sldNum" sz="quarter" idx="12"/>
          </p:nvPr>
        </p:nvSpPr>
        <p:spPr/>
        <p:txBody>
          <a:bodyPr/>
          <a:lstStyle/>
          <a:p>
            <a:fld id="{20B7F220-0825-4B9B-9156-FF79F33775FE}" type="slidenum">
              <a:rPr lang="vi-VN" smtClean="0"/>
              <a:t>30</a:t>
            </a:fld>
            <a:endParaRPr lang="vi-VN"/>
          </a:p>
        </p:txBody>
      </p:sp>
      <p:pic>
        <p:nvPicPr>
          <p:cNvPr id="6" name="Picture 5">
            <a:extLst>
              <a:ext uri="{FF2B5EF4-FFF2-40B4-BE49-F238E27FC236}">
                <a16:creationId xmlns:a16="http://schemas.microsoft.com/office/drawing/2014/main" id="{B788F2DA-50CB-784D-A0F8-E9A7DCF7BC14}"/>
              </a:ext>
            </a:extLst>
          </p:cNvPr>
          <p:cNvPicPr>
            <a:picLocks noChangeAspect="1"/>
          </p:cNvPicPr>
          <p:nvPr/>
        </p:nvPicPr>
        <p:blipFill>
          <a:blip r:embed="rId2"/>
          <a:stretch>
            <a:fillRect/>
          </a:stretch>
        </p:blipFill>
        <p:spPr>
          <a:xfrm>
            <a:off x="961571" y="2102976"/>
            <a:ext cx="7220857" cy="4290692"/>
          </a:xfrm>
          <a:prstGeom prst="rect">
            <a:avLst/>
          </a:prstGeom>
        </p:spPr>
      </p:pic>
    </p:spTree>
    <p:extLst>
      <p:ext uri="{BB962C8B-B14F-4D97-AF65-F5344CB8AC3E}">
        <p14:creationId xmlns:p14="http://schemas.microsoft.com/office/powerpoint/2010/main" val="376994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E016-D718-5848-9FF8-54718786F9BD}"/>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C8CBBAE8-6813-2D4A-812A-BC28E7D522F3}"/>
              </a:ext>
            </a:extLst>
          </p:cNvPr>
          <p:cNvSpPr>
            <a:spLocks noGrp="1"/>
          </p:cNvSpPr>
          <p:nvPr>
            <p:ph idx="1"/>
          </p:nvPr>
        </p:nvSpPr>
        <p:spPr/>
        <p:txBody>
          <a:bodyPr/>
          <a:lstStyle/>
          <a:p>
            <a:r>
              <a:rPr lang="en-US" dirty="0" err="1"/>
              <a:t>Thống</a:t>
            </a:r>
            <a:r>
              <a:rPr lang="en-US" dirty="0"/>
              <a:t> </a:t>
            </a:r>
            <a:r>
              <a:rPr lang="en-US" dirty="0" err="1"/>
              <a:t>kê</a:t>
            </a:r>
            <a:r>
              <a:rPr lang="en-US" dirty="0"/>
              <a:t> </a:t>
            </a:r>
            <a:r>
              <a:rPr lang="en-US" dirty="0" err="1"/>
              <a:t>các</a:t>
            </a:r>
            <a:r>
              <a:rPr lang="en-US" dirty="0"/>
              <a:t> </a:t>
            </a:r>
            <a:r>
              <a:rPr lang="en-US" dirty="0" err="1"/>
              <a:t>kết</a:t>
            </a:r>
            <a:r>
              <a:rPr lang="en-US" dirty="0"/>
              <a:t> </a:t>
            </a:r>
            <a:r>
              <a:rPr lang="en-US" dirty="0" err="1"/>
              <a:t>quả</a:t>
            </a:r>
            <a:r>
              <a:rPr lang="en-US" dirty="0"/>
              <a:t>: </a:t>
            </a:r>
          </a:p>
          <a:p>
            <a:pPr lvl="1"/>
            <a:endParaRPr lang="en-US" dirty="0"/>
          </a:p>
        </p:txBody>
      </p:sp>
      <p:sp>
        <p:nvSpPr>
          <p:cNvPr id="4" name="Slide Number Placeholder 3">
            <a:extLst>
              <a:ext uri="{FF2B5EF4-FFF2-40B4-BE49-F238E27FC236}">
                <a16:creationId xmlns:a16="http://schemas.microsoft.com/office/drawing/2014/main" id="{89E688C8-BB92-D744-A1D9-8FE011193BC0}"/>
              </a:ext>
            </a:extLst>
          </p:cNvPr>
          <p:cNvSpPr>
            <a:spLocks noGrp="1"/>
          </p:cNvSpPr>
          <p:nvPr>
            <p:ph type="sldNum" sz="quarter" idx="12"/>
          </p:nvPr>
        </p:nvSpPr>
        <p:spPr/>
        <p:txBody>
          <a:bodyPr/>
          <a:lstStyle/>
          <a:p>
            <a:fld id="{20B7F220-0825-4B9B-9156-FF79F33775FE}" type="slidenum">
              <a:rPr lang="vi-VN" smtClean="0"/>
              <a:t>31</a:t>
            </a:fld>
            <a:endParaRPr lang="vi-VN"/>
          </a:p>
        </p:txBody>
      </p:sp>
      <p:pic>
        <p:nvPicPr>
          <p:cNvPr id="5" name="Picture 4">
            <a:extLst>
              <a:ext uri="{FF2B5EF4-FFF2-40B4-BE49-F238E27FC236}">
                <a16:creationId xmlns:a16="http://schemas.microsoft.com/office/drawing/2014/main" id="{8CD2BDEC-5153-174F-A303-4FC44B3662B6}"/>
              </a:ext>
            </a:extLst>
          </p:cNvPr>
          <p:cNvPicPr>
            <a:picLocks noChangeAspect="1"/>
          </p:cNvPicPr>
          <p:nvPr/>
        </p:nvPicPr>
        <p:blipFill>
          <a:blip r:embed="rId2"/>
          <a:stretch>
            <a:fillRect/>
          </a:stretch>
        </p:blipFill>
        <p:spPr>
          <a:xfrm>
            <a:off x="1048657" y="2061407"/>
            <a:ext cx="7046686" cy="4332261"/>
          </a:xfrm>
          <a:prstGeom prst="rect">
            <a:avLst/>
          </a:prstGeom>
        </p:spPr>
      </p:pic>
    </p:spTree>
    <p:extLst>
      <p:ext uri="{BB962C8B-B14F-4D97-AF65-F5344CB8AC3E}">
        <p14:creationId xmlns:p14="http://schemas.microsoft.com/office/powerpoint/2010/main" val="2136134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B9CA-DA89-0A4F-B4E6-DC7A3B97481F}"/>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A42FD731-4B36-E240-A4FE-A599BA14A16B}"/>
              </a:ext>
            </a:extLst>
          </p:cNvPr>
          <p:cNvSpPr>
            <a:spLocks noGrp="1"/>
          </p:cNvSpPr>
          <p:nvPr>
            <p:ph idx="1"/>
          </p:nvPr>
        </p:nvSpPr>
        <p:spPr/>
        <p:txBody>
          <a:bodyPr/>
          <a:lstStyle/>
          <a:p>
            <a:r>
              <a:rPr lang="en-US" dirty="0" err="1"/>
              <a:t>Nhận</a:t>
            </a:r>
            <a:r>
              <a:rPr lang="en-US" dirty="0"/>
              <a:t> </a:t>
            </a:r>
            <a:r>
              <a:rPr lang="en-US" dirty="0" err="1"/>
              <a:t>xét</a:t>
            </a:r>
            <a:r>
              <a:rPr lang="en-US" dirty="0"/>
              <a:t>:</a:t>
            </a:r>
          </a:p>
          <a:p>
            <a:pPr lvl="1"/>
            <a:r>
              <a:rPr lang="vi-VN" dirty="0"/>
              <a:t>Tất cả các mô hình hoạt động tốt với dữ liệu đầu vào riêng biệt nhưng SVM, Random forest và Naive-Bayes hoạt động tốt hơn ANN.</a:t>
            </a:r>
            <a:r>
              <a:rPr lang="en-US" dirty="0"/>
              <a:t> </a:t>
            </a:r>
          </a:p>
          <a:p>
            <a:pPr lvl="1"/>
            <a:r>
              <a:rPr lang="vi-VN" dirty="0"/>
              <a:t>Độ chính xác của 3 mô hình trên là gần 90%.</a:t>
            </a:r>
            <a:endParaRPr lang="en-US" dirty="0"/>
          </a:p>
          <a:p>
            <a:pPr lvl="1"/>
            <a:endParaRPr lang="en-US" dirty="0"/>
          </a:p>
        </p:txBody>
      </p:sp>
      <p:sp>
        <p:nvSpPr>
          <p:cNvPr id="4" name="Slide Number Placeholder 3">
            <a:extLst>
              <a:ext uri="{FF2B5EF4-FFF2-40B4-BE49-F238E27FC236}">
                <a16:creationId xmlns:a16="http://schemas.microsoft.com/office/drawing/2014/main" id="{1A311C94-DC0E-E141-876F-8DEDE408F8FE}"/>
              </a:ext>
            </a:extLst>
          </p:cNvPr>
          <p:cNvSpPr>
            <a:spLocks noGrp="1"/>
          </p:cNvSpPr>
          <p:nvPr>
            <p:ph type="sldNum" sz="quarter" idx="12"/>
          </p:nvPr>
        </p:nvSpPr>
        <p:spPr/>
        <p:txBody>
          <a:bodyPr/>
          <a:lstStyle/>
          <a:p>
            <a:fld id="{20B7F220-0825-4B9B-9156-FF79F33775FE}" type="slidenum">
              <a:rPr lang="vi-VN" smtClean="0"/>
              <a:t>32</a:t>
            </a:fld>
            <a:endParaRPr lang="vi-VN"/>
          </a:p>
        </p:txBody>
      </p:sp>
      <p:pic>
        <p:nvPicPr>
          <p:cNvPr id="5" name="Picture 4">
            <a:extLst>
              <a:ext uri="{FF2B5EF4-FFF2-40B4-BE49-F238E27FC236}">
                <a16:creationId xmlns:a16="http://schemas.microsoft.com/office/drawing/2014/main" id="{11F152EC-42AD-114C-9A1C-4566F6968CFD}"/>
              </a:ext>
            </a:extLst>
          </p:cNvPr>
          <p:cNvPicPr/>
          <p:nvPr/>
        </p:nvPicPr>
        <p:blipFill>
          <a:blip r:embed="rId3"/>
          <a:stretch>
            <a:fillRect/>
          </a:stretch>
        </p:blipFill>
        <p:spPr>
          <a:xfrm>
            <a:off x="1066800" y="3120571"/>
            <a:ext cx="7235371" cy="3446673"/>
          </a:xfrm>
          <a:prstGeom prst="rect">
            <a:avLst/>
          </a:prstGeom>
        </p:spPr>
      </p:pic>
    </p:spTree>
    <p:extLst>
      <p:ext uri="{BB962C8B-B14F-4D97-AF65-F5344CB8AC3E}">
        <p14:creationId xmlns:p14="http://schemas.microsoft.com/office/powerpoint/2010/main" val="2589029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ECEF-EAEC-BE40-9E30-DAB99838C949}"/>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1E2A1E7F-ECDA-5847-B864-660740B8E3D5}"/>
              </a:ext>
            </a:extLst>
          </p:cNvPr>
          <p:cNvSpPr>
            <a:spLocks noGrp="1"/>
          </p:cNvSpPr>
          <p:nvPr>
            <p:ph idx="1"/>
          </p:nvPr>
        </p:nvSpPr>
        <p:spPr/>
        <p:txBody>
          <a:bodyPr>
            <a:normAutofit/>
          </a:bodyPr>
          <a:lstStyle/>
          <a:p>
            <a:r>
              <a:rPr lang="en-US" dirty="0" err="1"/>
              <a:t>Nhận</a:t>
            </a:r>
            <a:r>
              <a:rPr lang="en-US" dirty="0"/>
              <a:t> </a:t>
            </a:r>
            <a:r>
              <a:rPr lang="en-US" dirty="0" err="1"/>
              <a:t>xét</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a:t>
            </a:r>
          </a:p>
          <a:p>
            <a:pPr lvl="1"/>
            <a:r>
              <a:rPr lang="vi-VN" dirty="0"/>
              <a:t>Dữ liệu thị trường chứng khoán là một ví dụ về dữ liệu không cố định. Tại thời điểm cụ thể có thể có xu hướng (trends) , chu kỳ (cycles), “random walk” hoặc kết hợp cả ba.</a:t>
            </a:r>
            <a:r>
              <a:rPr lang="en-US" dirty="0"/>
              <a:t> </a:t>
            </a:r>
          </a:p>
          <a:p>
            <a:pPr lvl="1"/>
            <a:r>
              <a:rPr lang="en-US" dirty="0" err="1"/>
              <a:t>Hiệu</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xác</a:t>
            </a:r>
            <a:r>
              <a:rPr lang="en-US" dirty="0"/>
              <a:t> </a:t>
            </a:r>
            <a:r>
              <a:rPr lang="en-US" dirty="0" err="1"/>
              <a:t>định</a:t>
            </a:r>
            <a:r>
              <a:rPr lang="en-US" dirty="0"/>
              <a:t> </a:t>
            </a:r>
            <a:r>
              <a:rPr lang="en-US" dirty="0" err="1"/>
              <a:t>xu</a:t>
            </a:r>
            <a:r>
              <a:rPr lang="en-US" dirty="0"/>
              <a:t> </a:t>
            </a:r>
            <a:r>
              <a:rPr lang="en-US" dirty="0" err="1"/>
              <a:t>hướng</a:t>
            </a:r>
            <a:r>
              <a:rPr lang="en-US" dirty="0"/>
              <a:t> </a:t>
            </a:r>
            <a:r>
              <a:rPr lang="en-US" dirty="0" err="1"/>
              <a:t>tốt</a:t>
            </a:r>
            <a:r>
              <a:rPr lang="en-US" dirty="0"/>
              <a:t> </a:t>
            </a:r>
            <a:r>
              <a:rPr lang="en-US" dirty="0" err="1"/>
              <a:t>hơn</a:t>
            </a:r>
            <a:r>
              <a:rPr lang="en-US" dirty="0"/>
              <a:t> </a:t>
            </a:r>
            <a:r>
              <a:rPr lang="en-US" dirty="0" err="1"/>
              <a:t>nếu</a:t>
            </a:r>
            <a:r>
              <a:rPr lang="en-US" dirty="0"/>
              <a:t> so </a:t>
            </a:r>
            <a:r>
              <a:rPr lang="en-US" dirty="0" err="1"/>
              <a:t>với</a:t>
            </a:r>
            <a:r>
              <a:rPr lang="en-US" dirty="0"/>
              <a:t> </a:t>
            </a:r>
            <a:r>
              <a:rPr lang="en-US" dirty="0" err="1"/>
              <a:t>dữ</a:t>
            </a:r>
            <a:r>
              <a:rPr lang="en-US" dirty="0"/>
              <a:t> </a:t>
            </a:r>
            <a:r>
              <a:rPr lang="en-US" dirty="0" err="1"/>
              <a:t>liệu</a:t>
            </a:r>
            <a:r>
              <a:rPr lang="en-US" dirty="0"/>
              <a:t> </a:t>
            </a:r>
            <a:r>
              <a:rPr lang="en-US" dirty="0" err="1"/>
              <a:t>liên</a:t>
            </a:r>
            <a:r>
              <a:rPr lang="en-US" dirty="0"/>
              <a:t> </a:t>
            </a:r>
            <a:r>
              <a:rPr lang="en-US" dirty="0" err="1"/>
              <a:t>tục</a:t>
            </a:r>
            <a:r>
              <a:rPr lang="en-US" dirty="0"/>
              <a:t>.</a:t>
            </a:r>
          </a:p>
          <a:p>
            <a:pPr lvl="1"/>
            <a:r>
              <a:rPr lang="vi-VN" dirty="0"/>
              <a:t>Vì mục tiêu là dự đoán hướng di chuyển hoặc xu hướng, nên dữ liệu xác định xu hướng phù hợp hơn.</a:t>
            </a:r>
            <a:endParaRPr lang="en-US" dirty="0"/>
          </a:p>
          <a:p>
            <a:pPr lvl="1"/>
            <a:endParaRPr lang="vi-VN" dirty="0"/>
          </a:p>
          <a:p>
            <a:pPr marL="342891" lvl="1" indent="0">
              <a:buNone/>
            </a:pPr>
            <a:r>
              <a:rPr lang="vi-VN" b="1" dirty="0">
                <a:solidFill>
                  <a:srgbClr val="FF0000"/>
                </a:solidFill>
              </a:rPr>
              <a:t>=&gt; Dữ liệu xác định xu hướng về bản chất là rời rạc, thống kê về việc cổ phiếu được mua quá mức hay bán quá mức và độc lập với giá trị. Do đó, trong tương lai có thể đóng vai trò là thước đo tốt hơn về tình trạng cổ phiếu thay vì kịch bản khi chúng được gửi lại dưới dạng giá trị liên tục.</a:t>
            </a:r>
            <a:r>
              <a:rPr lang="en-US" b="1" dirty="0">
                <a:solidFill>
                  <a:srgbClr val="FF0000"/>
                </a:solidFill>
              </a:rPr>
              <a:t> </a:t>
            </a:r>
          </a:p>
        </p:txBody>
      </p:sp>
      <p:sp>
        <p:nvSpPr>
          <p:cNvPr id="4" name="Slide Number Placeholder 3">
            <a:extLst>
              <a:ext uri="{FF2B5EF4-FFF2-40B4-BE49-F238E27FC236}">
                <a16:creationId xmlns:a16="http://schemas.microsoft.com/office/drawing/2014/main" id="{3D826E5A-14E5-184D-8E63-95BA5E7B0432}"/>
              </a:ext>
            </a:extLst>
          </p:cNvPr>
          <p:cNvSpPr>
            <a:spLocks noGrp="1"/>
          </p:cNvSpPr>
          <p:nvPr>
            <p:ph type="sldNum" sz="quarter" idx="12"/>
          </p:nvPr>
        </p:nvSpPr>
        <p:spPr/>
        <p:txBody>
          <a:bodyPr/>
          <a:lstStyle/>
          <a:p>
            <a:fld id="{20B7F220-0825-4B9B-9156-FF79F33775FE}" type="slidenum">
              <a:rPr lang="vi-VN" smtClean="0"/>
              <a:t>33</a:t>
            </a:fld>
            <a:endParaRPr lang="vi-VN"/>
          </a:p>
        </p:txBody>
      </p:sp>
    </p:spTree>
    <p:extLst>
      <p:ext uri="{BB962C8B-B14F-4D97-AF65-F5344CB8AC3E}">
        <p14:creationId xmlns:p14="http://schemas.microsoft.com/office/powerpoint/2010/main" val="4201945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B299-6DAD-E649-AA60-83D8C1792263}"/>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0467835E-F8AF-054D-A09D-D57B914C4091}"/>
              </a:ext>
            </a:extLst>
          </p:cNvPr>
          <p:cNvSpPr>
            <a:spLocks noGrp="1"/>
          </p:cNvSpPr>
          <p:nvPr>
            <p:ph idx="1"/>
          </p:nvPr>
        </p:nvSpPr>
        <p:spPr/>
        <p:txBody>
          <a:bodyPr/>
          <a:lstStyle/>
          <a:p>
            <a:r>
              <a:rPr lang="en-US" dirty="0" err="1"/>
              <a:t>Nhiệm</a:t>
            </a:r>
            <a:r>
              <a:rPr lang="en-US" dirty="0"/>
              <a:t> </a:t>
            </a:r>
            <a:r>
              <a:rPr lang="en-US" dirty="0" err="1"/>
              <a:t>vụ</a:t>
            </a:r>
            <a:r>
              <a:rPr lang="en-US" dirty="0"/>
              <a:t> </a:t>
            </a:r>
            <a:r>
              <a:rPr lang="en-US" dirty="0" err="1"/>
              <a:t>tập</a:t>
            </a:r>
            <a:r>
              <a:rPr lang="en-US" dirty="0"/>
              <a:t> </a:t>
            </a:r>
            <a:r>
              <a:rPr lang="en-US" dirty="0" err="1"/>
              <a:t>trung</a:t>
            </a:r>
            <a:r>
              <a:rPr lang="en-US" dirty="0"/>
              <a:t> </a:t>
            </a:r>
            <a:r>
              <a:rPr lang="vi-VN" dirty="0"/>
              <a:t>là dự đoán hướng di chuyển cho các chỉ số chứng khoán và giá cổ phiếu. </a:t>
            </a:r>
          </a:p>
          <a:p>
            <a:endParaRPr lang="vi-VN" dirty="0"/>
          </a:p>
          <a:p>
            <a:r>
              <a:rPr lang="vi-VN" dirty="0"/>
              <a:t>So sánh hiệu suất của 4 mô hình trên dữ liệu 10 năm của CNX Nifty, S &amp; P BSE Sensex, Infosys Ltd. và Reliance Industries từ thị trường chứng khoán Ấn Độ.</a:t>
            </a:r>
          </a:p>
          <a:p>
            <a:endParaRPr lang="vi-VN" dirty="0"/>
          </a:p>
          <a:p>
            <a:r>
              <a:rPr lang="en-US" dirty="0" err="1"/>
              <a:t>Mười</a:t>
            </a:r>
            <a:r>
              <a:rPr lang="en-US" dirty="0"/>
              <a:t> </a:t>
            </a:r>
            <a:r>
              <a:rPr lang="en-US" dirty="0" err="1"/>
              <a:t>thông</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phản</a:t>
            </a:r>
            <a:r>
              <a:rPr lang="en-US" dirty="0"/>
              <a:t> </a:t>
            </a:r>
            <a:r>
              <a:rPr lang="en-US" dirty="0" err="1"/>
              <a:t>ảnh</a:t>
            </a:r>
            <a:r>
              <a:rPr lang="en-US" dirty="0"/>
              <a:t> </a:t>
            </a:r>
            <a:r>
              <a:rPr lang="en-US" dirty="0" err="1"/>
              <a:t>cổ</a:t>
            </a:r>
            <a:r>
              <a:rPr lang="en-US" dirty="0"/>
              <a:t> </a:t>
            </a:r>
            <a:r>
              <a:rPr lang="en-US" dirty="0" err="1"/>
              <a:t>phiếu</a:t>
            </a:r>
            <a:r>
              <a:rPr lang="en-US" dirty="0"/>
              <a:t> </a:t>
            </a:r>
            <a:r>
              <a:rPr lang="en-US" dirty="0" err="1"/>
              <a:t>và</a:t>
            </a:r>
            <a:r>
              <a:rPr lang="en-US" dirty="0"/>
              <a:t> </a:t>
            </a:r>
            <a:r>
              <a:rPr lang="en-US" dirty="0" err="1"/>
              <a:t>chỉ</a:t>
            </a:r>
            <a:r>
              <a:rPr lang="en-US" dirty="0"/>
              <a:t> </a:t>
            </a:r>
            <a:r>
              <a:rPr lang="en-US" dirty="0" err="1"/>
              <a:t>số</a:t>
            </a:r>
            <a:r>
              <a:rPr lang="en-US" dirty="0"/>
              <a:t> </a:t>
            </a:r>
            <a:r>
              <a:rPr lang="en-US" dirty="0" err="1"/>
              <a:t>giá</a:t>
            </a:r>
            <a:r>
              <a:rPr lang="en-US" dirty="0"/>
              <a:t>.</a:t>
            </a:r>
            <a:r>
              <a:rPr lang="vi-VN" dirty="0"/>
              <a:t> Lớp dữ liệu xác định xu hướng chuyển đổi dữ liệu liên tục thành +1 hoặc -1 biểu thị tăng hoặc giảm.</a:t>
            </a:r>
          </a:p>
        </p:txBody>
      </p:sp>
      <p:sp>
        <p:nvSpPr>
          <p:cNvPr id="4" name="Slide Number Placeholder 3">
            <a:extLst>
              <a:ext uri="{FF2B5EF4-FFF2-40B4-BE49-F238E27FC236}">
                <a16:creationId xmlns:a16="http://schemas.microsoft.com/office/drawing/2014/main" id="{1CF3967D-AE2A-814F-AF11-4BB77641969D}"/>
              </a:ext>
            </a:extLst>
          </p:cNvPr>
          <p:cNvSpPr>
            <a:spLocks noGrp="1"/>
          </p:cNvSpPr>
          <p:nvPr>
            <p:ph type="sldNum" sz="quarter" idx="12"/>
          </p:nvPr>
        </p:nvSpPr>
        <p:spPr/>
        <p:txBody>
          <a:bodyPr/>
          <a:lstStyle/>
          <a:p>
            <a:fld id="{20B7F220-0825-4B9B-9156-FF79F33775FE}" type="slidenum">
              <a:rPr lang="vi-VN" smtClean="0"/>
              <a:t>34</a:t>
            </a:fld>
            <a:endParaRPr lang="vi-VN" dirty="0"/>
          </a:p>
        </p:txBody>
      </p:sp>
    </p:spTree>
    <p:extLst>
      <p:ext uri="{BB962C8B-B14F-4D97-AF65-F5344CB8AC3E}">
        <p14:creationId xmlns:p14="http://schemas.microsoft.com/office/powerpoint/2010/main" val="3337396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8F8C0-BA64-F343-B1D9-77B2D65D7CC0}"/>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8C954C13-A7F0-2748-A1FD-C1DBF5137D26}"/>
              </a:ext>
            </a:extLst>
          </p:cNvPr>
          <p:cNvSpPr>
            <a:spLocks noGrp="1"/>
          </p:cNvSpPr>
          <p:nvPr>
            <p:ph idx="1"/>
          </p:nvPr>
        </p:nvSpPr>
        <p:spPr/>
        <p:txBody>
          <a:bodyPr/>
          <a:lstStyle/>
          <a:p>
            <a:r>
              <a:rPr lang="vi-VN" dirty="0"/>
              <a:t>Đối với dữ liệu liên tục, Bayes cho hiệu suất thấp nhất (73,3%), cao nhất là Random forest (83,56%)</a:t>
            </a:r>
          </a:p>
          <a:p>
            <a:endParaRPr lang="vi-VN" dirty="0"/>
          </a:p>
          <a:p>
            <a:r>
              <a:rPr lang="vi-VN" dirty="0"/>
              <a:t>Đối với dữ liệu xác định xu hướng, hiệu suất cải thiện đáng kể: ANN (86,69%), SVM (89,33%), Random forest (89,98%) và Bayes (90,19%) </a:t>
            </a:r>
          </a:p>
          <a:p>
            <a:endParaRPr lang="vi-VN" dirty="0"/>
          </a:p>
          <a:p>
            <a:pPr marL="0" indent="0">
              <a:buNone/>
            </a:pPr>
            <a:r>
              <a:rPr lang="vi-VN" b="1" dirty="0">
                <a:solidFill>
                  <a:srgbClr val="FF0000"/>
                </a:solidFill>
              </a:rPr>
              <a:t>=&gt; Thành công của phương pháp đề xuất dựa trên phương pháp đầu tư của con người, khuyến khích mô phỏng phương pháp ra quyết định của con người</a:t>
            </a:r>
            <a:r>
              <a:rPr lang="en-US" b="1" dirty="0">
                <a:solidFill>
                  <a:srgbClr val="FF0000"/>
                </a:solidFill>
              </a:rPr>
              <a:t> </a:t>
            </a:r>
            <a:r>
              <a:rPr lang="vi-VN" b="1" dirty="0">
                <a:solidFill>
                  <a:srgbClr val="FF0000"/>
                </a:solidFill>
              </a:rPr>
              <a:t>và sử dụng thuật toán học máy cho các vấn đề trong các lĩnh vực khác nhau.</a:t>
            </a:r>
            <a:r>
              <a:rPr lang="en-US" b="1" dirty="0">
                <a:solidFill>
                  <a:srgbClr val="FF0000"/>
                </a:solidFill>
              </a:rPr>
              <a:t> </a:t>
            </a:r>
          </a:p>
          <a:p>
            <a:endParaRPr lang="en-US" dirty="0"/>
          </a:p>
        </p:txBody>
      </p:sp>
      <p:sp>
        <p:nvSpPr>
          <p:cNvPr id="4" name="Slide Number Placeholder 3">
            <a:extLst>
              <a:ext uri="{FF2B5EF4-FFF2-40B4-BE49-F238E27FC236}">
                <a16:creationId xmlns:a16="http://schemas.microsoft.com/office/drawing/2014/main" id="{5E3B6872-FB85-404B-87D0-EEE85931D918}"/>
              </a:ext>
            </a:extLst>
          </p:cNvPr>
          <p:cNvSpPr>
            <a:spLocks noGrp="1"/>
          </p:cNvSpPr>
          <p:nvPr>
            <p:ph type="sldNum" sz="quarter" idx="12"/>
          </p:nvPr>
        </p:nvSpPr>
        <p:spPr/>
        <p:txBody>
          <a:bodyPr/>
          <a:lstStyle/>
          <a:p>
            <a:fld id="{20B7F220-0825-4B9B-9156-FF79F33775FE}" type="slidenum">
              <a:rPr lang="vi-VN" smtClean="0"/>
              <a:t>35</a:t>
            </a:fld>
            <a:endParaRPr lang="vi-VN"/>
          </a:p>
        </p:txBody>
      </p:sp>
    </p:spTree>
    <p:extLst>
      <p:ext uri="{BB962C8B-B14F-4D97-AF65-F5344CB8AC3E}">
        <p14:creationId xmlns:p14="http://schemas.microsoft.com/office/powerpoint/2010/main" val="719548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66BD3-BF21-1747-9E48-0E5CBFB4BC0F}"/>
              </a:ext>
            </a:extLst>
          </p:cNvPr>
          <p:cNvSpPr>
            <a:spLocks noGrp="1"/>
          </p:cNvSpPr>
          <p:nvPr>
            <p:ph type="title"/>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49F9F89C-B7C7-0C49-8566-D039A8073CC0}"/>
              </a:ext>
            </a:extLst>
          </p:cNvPr>
          <p:cNvGraphicFramePr>
            <a:graphicFrameLocks noGrp="1"/>
          </p:cNvGraphicFramePr>
          <p:nvPr>
            <p:ph idx="1"/>
            <p:extLst>
              <p:ext uri="{D42A27DB-BD31-4B8C-83A1-F6EECF244321}">
                <p14:modId xmlns:p14="http://schemas.microsoft.com/office/powerpoint/2010/main" val="1605552594"/>
              </p:ext>
            </p:extLst>
          </p:nvPr>
        </p:nvGraphicFramePr>
        <p:xfrm>
          <a:off x="457200" y="1600200"/>
          <a:ext cx="8229599" cy="198628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502553145"/>
                    </a:ext>
                  </a:extLst>
                </a:gridCol>
                <a:gridCol w="1175657">
                  <a:extLst>
                    <a:ext uri="{9D8B030D-6E8A-4147-A177-3AD203B41FA5}">
                      <a16:colId xmlns:a16="http://schemas.microsoft.com/office/drawing/2014/main" val="2340245594"/>
                    </a:ext>
                  </a:extLst>
                </a:gridCol>
                <a:gridCol w="1175657">
                  <a:extLst>
                    <a:ext uri="{9D8B030D-6E8A-4147-A177-3AD203B41FA5}">
                      <a16:colId xmlns:a16="http://schemas.microsoft.com/office/drawing/2014/main" val="4250921321"/>
                    </a:ext>
                  </a:extLst>
                </a:gridCol>
                <a:gridCol w="1175657">
                  <a:extLst>
                    <a:ext uri="{9D8B030D-6E8A-4147-A177-3AD203B41FA5}">
                      <a16:colId xmlns:a16="http://schemas.microsoft.com/office/drawing/2014/main" val="1340827168"/>
                    </a:ext>
                  </a:extLst>
                </a:gridCol>
                <a:gridCol w="1175657">
                  <a:extLst>
                    <a:ext uri="{9D8B030D-6E8A-4147-A177-3AD203B41FA5}">
                      <a16:colId xmlns:a16="http://schemas.microsoft.com/office/drawing/2014/main" val="895094735"/>
                    </a:ext>
                  </a:extLst>
                </a:gridCol>
                <a:gridCol w="1175657">
                  <a:extLst>
                    <a:ext uri="{9D8B030D-6E8A-4147-A177-3AD203B41FA5}">
                      <a16:colId xmlns:a16="http://schemas.microsoft.com/office/drawing/2014/main" val="2290160422"/>
                    </a:ext>
                  </a:extLst>
                </a:gridCol>
                <a:gridCol w="1175657">
                  <a:extLst>
                    <a:ext uri="{9D8B030D-6E8A-4147-A177-3AD203B41FA5}">
                      <a16:colId xmlns:a16="http://schemas.microsoft.com/office/drawing/2014/main" val="1082568048"/>
                    </a:ext>
                  </a:extLst>
                </a:gridCol>
              </a:tblGrid>
              <a:tr h="370840">
                <a:tc>
                  <a:txBody>
                    <a:bodyPr/>
                    <a:lstStyle/>
                    <a:p>
                      <a:endParaRPr lang="en-US" dirty="0"/>
                    </a:p>
                  </a:txBody>
                  <a:tcPr/>
                </a:tc>
                <a:tc>
                  <a:txBody>
                    <a:bodyPr/>
                    <a:lstStyle/>
                    <a:p>
                      <a:r>
                        <a:rPr lang="en-US" dirty="0"/>
                        <a:t>GOOG</a:t>
                      </a:r>
                    </a:p>
                  </a:txBody>
                  <a:tcPr/>
                </a:tc>
                <a:tc>
                  <a:txBody>
                    <a:bodyPr/>
                    <a:lstStyle/>
                    <a:p>
                      <a:r>
                        <a:rPr lang="en-US" dirty="0"/>
                        <a:t>AAPL</a:t>
                      </a:r>
                    </a:p>
                  </a:txBody>
                  <a:tcPr/>
                </a:tc>
                <a:tc>
                  <a:txBody>
                    <a:bodyPr/>
                    <a:lstStyle/>
                    <a:p>
                      <a:r>
                        <a:rPr lang="en-US" dirty="0"/>
                        <a:t>AMZN</a:t>
                      </a:r>
                    </a:p>
                  </a:txBody>
                  <a:tcPr/>
                </a:tc>
                <a:tc>
                  <a:txBody>
                    <a:bodyPr/>
                    <a:lstStyle/>
                    <a:p>
                      <a:r>
                        <a:rPr lang="en-US" dirty="0"/>
                        <a:t>DJI</a:t>
                      </a:r>
                    </a:p>
                  </a:txBody>
                  <a:tcPr/>
                </a:tc>
                <a:tc>
                  <a:txBody>
                    <a:bodyPr/>
                    <a:lstStyle/>
                    <a:p>
                      <a:r>
                        <a:rPr lang="en-US" dirty="0"/>
                        <a:t>GSPC</a:t>
                      </a:r>
                    </a:p>
                  </a:txBody>
                  <a:tcPr/>
                </a:tc>
                <a:tc>
                  <a:txBody>
                    <a:bodyPr/>
                    <a:lstStyle/>
                    <a:p>
                      <a:r>
                        <a:rPr lang="en-US" dirty="0"/>
                        <a:t>NDX</a:t>
                      </a:r>
                    </a:p>
                  </a:txBody>
                  <a:tcPr/>
                </a:tc>
                <a:extLst>
                  <a:ext uri="{0D108BD9-81ED-4DB2-BD59-A6C34878D82A}">
                    <a16:rowId xmlns:a16="http://schemas.microsoft.com/office/drawing/2014/main" val="3864967354"/>
                  </a:ext>
                </a:extLst>
              </a:tr>
              <a:tr h="370840">
                <a:tc>
                  <a:txBody>
                    <a:bodyPr/>
                    <a:lstStyle/>
                    <a:p>
                      <a:r>
                        <a:rPr lang="en-US" dirty="0"/>
                        <a:t>Random Forest </a:t>
                      </a:r>
                    </a:p>
                  </a:txBody>
                  <a:tcPr/>
                </a:tc>
                <a:tc>
                  <a:txBody>
                    <a:bodyPr/>
                    <a:lstStyle/>
                    <a:p>
                      <a:r>
                        <a:rPr lang="en-US" dirty="0"/>
                        <a:t>0.75</a:t>
                      </a:r>
                    </a:p>
                  </a:txBody>
                  <a:tcPr/>
                </a:tc>
                <a:tc>
                  <a:txBody>
                    <a:bodyPr/>
                    <a:lstStyle/>
                    <a:p>
                      <a:r>
                        <a:rPr lang="en-US" dirty="0"/>
                        <a:t>0.78</a:t>
                      </a:r>
                    </a:p>
                  </a:txBody>
                  <a:tcPr/>
                </a:tc>
                <a:tc>
                  <a:txBody>
                    <a:bodyPr/>
                    <a:lstStyle/>
                    <a:p>
                      <a:r>
                        <a:rPr lang="en-US" dirty="0"/>
                        <a:t>0.8</a:t>
                      </a:r>
                    </a:p>
                  </a:txBody>
                  <a:tcPr/>
                </a:tc>
                <a:tc>
                  <a:txBody>
                    <a:bodyPr/>
                    <a:lstStyle/>
                    <a:p>
                      <a:r>
                        <a:rPr lang="en-US" dirty="0"/>
                        <a:t>0.75</a:t>
                      </a:r>
                    </a:p>
                  </a:txBody>
                  <a:tcPr/>
                </a:tc>
                <a:tc>
                  <a:txBody>
                    <a:bodyPr/>
                    <a:lstStyle/>
                    <a:p>
                      <a:r>
                        <a:rPr lang="en-US" dirty="0"/>
                        <a:t>0.75</a:t>
                      </a:r>
                    </a:p>
                  </a:txBody>
                  <a:tcPr/>
                </a:tc>
                <a:tc>
                  <a:txBody>
                    <a:bodyPr/>
                    <a:lstStyle/>
                    <a:p>
                      <a:r>
                        <a:rPr lang="en-US" dirty="0"/>
                        <a:t>0.79</a:t>
                      </a:r>
                    </a:p>
                  </a:txBody>
                  <a:tcPr/>
                </a:tc>
                <a:extLst>
                  <a:ext uri="{0D108BD9-81ED-4DB2-BD59-A6C34878D82A}">
                    <a16:rowId xmlns:a16="http://schemas.microsoft.com/office/drawing/2014/main" val="1203545392"/>
                  </a:ext>
                </a:extLst>
              </a:tr>
              <a:tr h="370840">
                <a:tc>
                  <a:txBody>
                    <a:bodyPr/>
                    <a:lstStyle/>
                    <a:p>
                      <a:r>
                        <a:rPr lang="en-US" dirty="0"/>
                        <a:t>Naïve Bayes</a:t>
                      </a:r>
                    </a:p>
                  </a:txBody>
                  <a:tcPr/>
                </a:tc>
                <a:tc>
                  <a:txBody>
                    <a:bodyPr/>
                    <a:lstStyle/>
                    <a:p>
                      <a:r>
                        <a:rPr lang="en-US" dirty="0"/>
                        <a:t>0.62</a:t>
                      </a:r>
                    </a:p>
                  </a:txBody>
                  <a:tcPr/>
                </a:tc>
                <a:tc>
                  <a:txBody>
                    <a:bodyPr/>
                    <a:lstStyle/>
                    <a:p>
                      <a:r>
                        <a:rPr lang="en-US" dirty="0"/>
                        <a:t>0.64</a:t>
                      </a:r>
                    </a:p>
                  </a:txBody>
                  <a:tcPr/>
                </a:tc>
                <a:tc>
                  <a:txBody>
                    <a:bodyPr/>
                    <a:lstStyle/>
                    <a:p>
                      <a:r>
                        <a:rPr lang="en-US" dirty="0"/>
                        <a:t>0.63</a:t>
                      </a:r>
                    </a:p>
                  </a:txBody>
                  <a:tcPr/>
                </a:tc>
                <a:tc>
                  <a:txBody>
                    <a:bodyPr/>
                    <a:lstStyle/>
                    <a:p>
                      <a:r>
                        <a:rPr lang="en-US" dirty="0"/>
                        <a:t>0.66</a:t>
                      </a:r>
                    </a:p>
                  </a:txBody>
                  <a:tcPr/>
                </a:tc>
                <a:tc>
                  <a:txBody>
                    <a:bodyPr/>
                    <a:lstStyle/>
                    <a:p>
                      <a:r>
                        <a:rPr lang="en-US" dirty="0"/>
                        <a:t>0.65</a:t>
                      </a:r>
                    </a:p>
                  </a:txBody>
                  <a:tcPr/>
                </a:tc>
                <a:tc>
                  <a:txBody>
                    <a:bodyPr/>
                    <a:lstStyle/>
                    <a:p>
                      <a:r>
                        <a:rPr lang="en-US" dirty="0"/>
                        <a:t>0.68</a:t>
                      </a:r>
                    </a:p>
                  </a:txBody>
                  <a:tcPr/>
                </a:tc>
                <a:extLst>
                  <a:ext uri="{0D108BD9-81ED-4DB2-BD59-A6C34878D82A}">
                    <a16:rowId xmlns:a16="http://schemas.microsoft.com/office/drawing/2014/main" val="2031453459"/>
                  </a:ext>
                </a:extLst>
              </a:tr>
              <a:tr h="370840">
                <a:tc>
                  <a:txBody>
                    <a:bodyPr/>
                    <a:lstStyle/>
                    <a:p>
                      <a:r>
                        <a:rPr lang="en-US" dirty="0"/>
                        <a:t>SVM</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95386788"/>
                  </a:ext>
                </a:extLst>
              </a:tr>
              <a:tr h="370840">
                <a:tc>
                  <a:txBody>
                    <a:bodyPr/>
                    <a:lstStyle/>
                    <a:p>
                      <a:r>
                        <a:rPr lang="en-US" dirty="0"/>
                        <a:t>ANN</a:t>
                      </a:r>
                    </a:p>
                  </a:txBody>
                  <a:tcPr/>
                </a:tc>
                <a:tc>
                  <a:txBody>
                    <a:bodyPr/>
                    <a:lstStyle/>
                    <a:p>
                      <a:r>
                        <a:rPr lang="en-US" dirty="0"/>
                        <a:t>0.62</a:t>
                      </a:r>
                    </a:p>
                  </a:txBody>
                  <a:tcPr/>
                </a:tc>
                <a:tc>
                  <a:txBody>
                    <a:bodyPr/>
                    <a:lstStyle/>
                    <a:p>
                      <a:r>
                        <a:rPr lang="en-US" dirty="0"/>
                        <a:t>0.65</a:t>
                      </a:r>
                    </a:p>
                  </a:txBody>
                  <a:tcPr/>
                </a:tc>
                <a:tc>
                  <a:txBody>
                    <a:bodyPr/>
                    <a:lstStyle/>
                    <a:p>
                      <a:r>
                        <a:rPr lang="en-US" dirty="0"/>
                        <a:t>0.65</a:t>
                      </a:r>
                    </a:p>
                  </a:txBody>
                  <a:tcPr/>
                </a:tc>
                <a:tc>
                  <a:txBody>
                    <a:bodyPr/>
                    <a:lstStyle/>
                    <a:p>
                      <a:r>
                        <a:rPr lang="en-US" dirty="0"/>
                        <a:t>0.64</a:t>
                      </a:r>
                    </a:p>
                  </a:txBody>
                  <a:tcPr/>
                </a:tc>
                <a:tc>
                  <a:txBody>
                    <a:bodyPr/>
                    <a:lstStyle/>
                    <a:p>
                      <a:r>
                        <a:rPr lang="en-US" dirty="0"/>
                        <a:t>0.65</a:t>
                      </a:r>
                    </a:p>
                  </a:txBody>
                  <a:tcPr/>
                </a:tc>
                <a:tc>
                  <a:txBody>
                    <a:bodyPr/>
                    <a:lstStyle/>
                    <a:p>
                      <a:r>
                        <a:rPr lang="en-US" dirty="0"/>
                        <a:t>0.68</a:t>
                      </a:r>
                    </a:p>
                  </a:txBody>
                  <a:tcPr/>
                </a:tc>
                <a:extLst>
                  <a:ext uri="{0D108BD9-81ED-4DB2-BD59-A6C34878D82A}">
                    <a16:rowId xmlns:a16="http://schemas.microsoft.com/office/drawing/2014/main" val="2519480534"/>
                  </a:ext>
                </a:extLst>
              </a:tr>
            </a:tbl>
          </a:graphicData>
        </a:graphic>
      </p:graphicFrame>
      <p:sp>
        <p:nvSpPr>
          <p:cNvPr id="4" name="Slide Number Placeholder 3">
            <a:extLst>
              <a:ext uri="{FF2B5EF4-FFF2-40B4-BE49-F238E27FC236}">
                <a16:creationId xmlns:a16="http://schemas.microsoft.com/office/drawing/2014/main" id="{5DC06BF4-A7B5-7246-B39C-4EAD0F3352C2}"/>
              </a:ext>
            </a:extLst>
          </p:cNvPr>
          <p:cNvSpPr>
            <a:spLocks noGrp="1"/>
          </p:cNvSpPr>
          <p:nvPr>
            <p:ph type="sldNum" sz="quarter" idx="12"/>
          </p:nvPr>
        </p:nvSpPr>
        <p:spPr/>
        <p:txBody>
          <a:bodyPr/>
          <a:lstStyle/>
          <a:p>
            <a:fld id="{20B7F220-0825-4B9B-9156-FF79F33775FE}" type="slidenum">
              <a:rPr lang="vi-VN" smtClean="0"/>
              <a:t>36</a:t>
            </a:fld>
            <a:endParaRPr lang="vi-VN"/>
          </a:p>
        </p:txBody>
      </p:sp>
      <p:graphicFrame>
        <p:nvGraphicFramePr>
          <p:cNvPr id="6" name="Content Placeholder 4">
            <a:extLst>
              <a:ext uri="{FF2B5EF4-FFF2-40B4-BE49-F238E27FC236}">
                <a16:creationId xmlns:a16="http://schemas.microsoft.com/office/drawing/2014/main" id="{D87B0F24-EE4D-634E-8590-FA63EA975330}"/>
              </a:ext>
            </a:extLst>
          </p:cNvPr>
          <p:cNvGraphicFramePr>
            <a:graphicFrameLocks/>
          </p:cNvGraphicFramePr>
          <p:nvPr>
            <p:extLst>
              <p:ext uri="{D42A27DB-BD31-4B8C-83A1-F6EECF244321}">
                <p14:modId xmlns:p14="http://schemas.microsoft.com/office/powerpoint/2010/main" val="327776373"/>
              </p:ext>
            </p:extLst>
          </p:nvPr>
        </p:nvGraphicFramePr>
        <p:xfrm>
          <a:off x="457200" y="3978279"/>
          <a:ext cx="8229599" cy="1986280"/>
        </p:xfrm>
        <a:graphic>
          <a:graphicData uri="http://schemas.openxmlformats.org/drawingml/2006/table">
            <a:tbl>
              <a:tblPr firstRow="1" bandRow="1">
                <a:tableStyleId>{5C22544A-7EE6-4342-B048-85BDC9FD1C3A}</a:tableStyleId>
              </a:tblPr>
              <a:tblGrid>
                <a:gridCol w="1175657">
                  <a:extLst>
                    <a:ext uri="{9D8B030D-6E8A-4147-A177-3AD203B41FA5}">
                      <a16:colId xmlns:a16="http://schemas.microsoft.com/office/drawing/2014/main" val="502553145"/>
                    </a:ext>
                  </a:extLst>
                </a:gridCol>
                <a:gridCol w="1175657">
                  <a:extLst>
                    <a:ext uri="{9D8B030D-6E8A-4147-A177-3AD203B41FA5}">
                      <a16:colId xmlns:a16="http://schemas.microsoft.com/office/drawing/2014/main" val="2340245594"/>
                    </a:ext>
                  </a:extLst>
                </a:gridCol>
                <a:gridCol w="1175657">
                  <a:extLst>
                    <a:ext uri="{9D8B030D-6E8A-4147-A177-3AD203B41FA5}">
                      <a16:colId xmlns:a16="http://schemas.microsoft.com/office/drawing/2014/main" val="4250921321"/>
                    </a:ext>
                  </a:extLst>
                </a:gridCol>
                <a:gridCol w="1175657">
                  <a:extLst>
                    <a:ext uri="{9D8B030D-6E8A-4147-A177-3AD203B41FA5}">
                      <a16:colId xmlns:a16="http://schemas.microsoft.com/office/drawing/2014/main" val="1340827168"/>
                    </a:ext>
                  </a:extLst>
                </a:gridCol>
                <a:gridCol w="1175657">
                  <a:extLst>
                    <a:ext uri="{9D8B030D-6E8A-4147-A177-3AD203B41FA5}">
                      <a16:colId xmlns:a16="http://schemas.microsoft.com/office/drawing/2014/main" val="895094735"/>
                    </a:ext>
                  </a:extLst>
                </a:gridCol>
                <a:gridCol w="1175657">
                  <a:extLst>
                    <a:ext uri="{9D8B030D-6E8A-4147-A177-3AD203B41FA5}">
                      <a16:colId xmlns:a16="http://schemas.microsoft.com/office/drawing/2014/main" val="2290160422"/>
                    </a:ext>
                  </a:extLst>
                </a:gridCol>
                <a:gridCol w="1175657">
                  <a:extLst>
                    <a:ext uri="{9D8B030D-6E8A-4147-A177-3AD203B41FA5}">
                      <a16:colId xmlns:a16="http://schemas.microsoft.com/office/drawing/2014/main" val="1082568048"/>
                    </a:ext>
                  </a:extLst>
                </a:gridCol>
              </a:tblGrid>
              <a:tr h="370840">
                <a:tc>
                  <a:txBody>
                    <a:bodyPr/>
                    <a:lstStyle/>
                    <a:p>
                      <a:endParaRPr lang="en-US" dirty="0"/>
                    </a:p>
                  </a:txBody>
                  <a:tcPr/>
                </a:tc>
                <a:tc>
                  <a:txBody>
                    <a:bodyPr/>
                    <a:lstStyle/>
                    <a:p>
                      <a:r>
                        <a:rPr lang="en-US" dirty="0"/>
                        <a:t>GOOG</a:t>
                      </a:r>
                    </a:p>
                  </a:txBody>
                  <a:tcPr/>
                </a:tc>
                <a:tc>
                  <a:txBody>
                    <a:bodyPr/>
                    <a:lstStyle/>
                    <a:p>
                      <a:r>
                        <a:rPr lang="en-US" dirty="0"/>
                        <a:t>AAPL</a:t>
                      </a:r>
                    </a:p>
                  </a:txBody>
                  <a:tcPr/>
                </a:tc>
                <a:tc>
                  <a:txBody>
                    <a:bodyPr/>
                    <a:lstStyle/>
                    <a:p>
                      <a:r>
                        <a:rPr lang="en-US" dirty="0"/>
                        <a:t>AMZN</a:t>
                      </a:r>
                    </a:p>
                  </a:txBody>
                  <a:tcPr/>
                </a:tc>
                <a:tc>
                  <a:txBody>
                    <a:bodyPr/>
                    <a:lstStyle/>
                    <a:p>
                      <a:r>
                        <a:rPr lang="en-US" dirty="0"/>
                        <a:t>DJI</a:t>
                      </a:r>
                    </a:p>
                  </a:txBody>
                  <a:tcPr/>
                </a:tc>
                <a:tc>
                  <a:txBody>
                    <a:bodyPr/>
                    <a:lstStyle/>
                    <a:p>
                      <a:r>
                        <a:rPr lang="en-US" dirty="0"/>
                        <a:t>GSPC</a:t>
                      </a:r>
                    </a:p>
                  </a:txBody>
                  <a:tcPr/>
                </a:tc>
                <a:tc>
                  <a:txBody>
                    <a:bodyPr/>
                    <a:lstStyle/>
                    <a:p>
                      <a:r>
                        <a:rPr lang="en-US" dirty="0"/>
                        <a:t>NDX</a:t>
                      </a:r>
                    </a:p>
                  </a:txBody>
                  <a:tcPr/>
                </a:tc>
                <a:extLst>
                  <a:ext uri="{0D108BD9-81ED-4DB2-BD59-A6C34878D82A}">
                    <a16:rowId xmlns:a16="http://schemas.microsoft.com/office/drawing/2014/main" val="3864967354"/>
                  </a:ext>
                </a:extLst>
              </a:tr>
              <a:tr h="370840">
                <a:tc>
                  <a:txBody>
                    <a:bodyPr/>
                    <a:lstStyle/>
                    <a:p>
                      <a:r>
                        <a:rPr lang="en-US" dirty="0"/>
                        <a:t>Random Forest </a:t>
                      </a:r>
                    </a:p>
                  </a:txBody>
                  <a:tcPr/>
                </a:tc>
                <a:tc>
                  <a:txBody>
                    <a:bodyPr/>
                    <a:lstStyle/>
                    <a:p>
                      <a:r>
                        <a:rPr lang="en-US" dirty="0"/>
                        <a:t>0.78</a:t>
                      </a:r>
                    </a:p>
                  </a:txBody>
                  <a:tcPr/>
                </a:tc>
                <a:tc>
                  <a:txBody>
                    <a:bodyPr/>
                    <a:lstStyle/>
                    <a:p>
                      <a:r>
                        <a:rPr lang="en-US" dirty="0"/>
                        <a:t>0.83</a:t>
                      </a:r>
                    </a:p>
                  </a:txBody>
                  <a:tcPr/>
                </a:tc>
                <a:tc>
                  <a:txBody>
                    <a:bodyPr/>
                    <a:lstStyle/>
                    <a:p>
                      <a:r>
                        <a:rPr lang="en-US" dirty="0"/>
                        <a:t>0.84</a:t>
                      </a:r>
                    </a:p>
                  </a:txBody>
                  <a:tcPr/>
                </a:tc>
                <a:tc>
                  <a:txBody>
                    <a:bodyPr/>
                    <a:lstStyle/>
                    <a:p>
                      <a:r>
                        <a:rPr lang="en-US" dirty="0"/>
                        <a:t>0.81</a:t>
                      </a:r>
                    </a:p>
                  </a:txBody>
                  <a:tcPr/>
                </a:tc>
                <a:tc>
                  <a:txBody>
                    <a:bodyPr/>
                    <a:lstStyle/>
                    <a:p>
                      <a:r>
                        <a:rPr lang="en-US" dirty="0"/>
                        <a:t>0.8</a:t>
                      </a:r>
                    </a:p>
                  </a:txBody>
                  <a:tcPr/>
                </a:tc>
                <a:tc>
                  <a:txBody>
                    <a:bodyPr/>
                    <a:lstStyle/>
                    <a:p>
                      <a:r>
                        <a:rPr lang="en-US" dirty="0"/>
                        <a:t>0.85</a:t>
                      </a:r>
                    </a:p>
                  </a:txBody>
                  <a:tcPr/>
                </a:tc>
                <a:extLst>
                  <a:ext uri="{0D108BD9-81ED-4DB2-BD59-A6C34878D82A}">
                    <a16:rowId xmlns:a16="http://schemas.microsoft.com/office/drawing/2014/main" val="1203545392"/>
                  </a:ext>
                </a:extLst>
              </a:tr>
              <a:tr h="370840">
                <a:tc>
                  <a:txBody>
                    <a:bodyPr/>
                    <a:lstStyle/>
                    <a:p>
                      <a:r>
                        <a:rPr lang="en-US" dirty="0"/>
                        <a:t>Naïve Bayes</a:t>
                      </a:r>
                    </a:p>
                  </a:txBody>
                  <a:tcPr/>
                </a:tc>
                <a:tc>
                  <a:txBody>
                    <a:bodyPr/>
                    <a:lstStyle/>
                    <a:p>
                      <a:r>
                        <a:rPr lang="en-US" dirty="0"/>
                        <a:t>0.75</a:t>
                      </a:r>
                    </a:p>
                  </a:txBody>
                  <a:tcPr/>
                </a:tc>
                <a:tc>
                  <a:txBody>
                    <a:bodyPr/>
                    <a:lstStyle/>
                    <a:p>
                      <a:r>
                        <a:rPr lang="en-US" dirty="0"/>
                        <a:t>0.78</a:t>
                      </a:r>
                    </a:p>
                  </a:txBody>
                  <a:tcPr/>
                </a:tc>
                <a:tc>
                  <a:txBody>
                    <a:bodyPr/>
                    <a:lstStyle/>
                    <a:p>
                      <a:r>
                        <a:rPr lang="en-US" dirty="0"/>
                        <a:t>0.77</a:t>
                      </a:r>
                    </a:p>
                  </a:txBody>
                  <a:tcPr/>
                </a:tc>
                <a:tc>
                  <a:txBody>
                    <a:bodyPr/>
                    <a:lstStyle/>
                    <a:p>
                      <a:r>
                        <a:rPr lang="en-US" dirty="0"/>
                        <a:t>0.8</a:t>
                      </a:r>
                    </a:p>
                  </a:txBody>
                  <a:tcPr/>
                </a:tc>
                <a:tc>
                  <a:txBody>
                    <a:bodyPr/>
                    <a:lstStyle/>
                    <a:p>
                      <a:r>
                        <a:rPr lang="en-US" dirty="0"/>
                        <a:t>0.78</a:t>
                      </a:r>
                    </a:p>
                  </a:txBody>
                  <a:tcPr/>
                </a:tc>
                <a:tc>
                  <a:txBody>
                    <a:bodyPr/>
                    <a:lstStyle/>
                    <a:p>
                      <a:r>
                        <a:rPr lang="en-US" dirty="0"/>
                        <a:t>0.81</a:t>
                      </a:r>
                    </a:p>
                  </a:txBody>
                  <a:tcPr/>
                </a:tc>
                <a:extLst>
                  <a:ext uri="{0D108BD9-81ED-4DB2-BD59-A6C34878D82A}">
                    <a16:rowId xmlns:a16="http://schemas.microsoft.com/office/drawing/2014/main" val="2031453459"/>
                  </a:ext>
                </a:extLst>
              </a:tr>
              <a:tr h="370840">
                <a:tc>
                  <a:txBody>
                    <a:bodyPr/>
                    <a:lstStyle/>
                    <a:p>
                      <a:r>
                        <a:rPr lang="en-US" dirty="0"/>
                        <a:t>SVM</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95386788"/>
                  </a:ext>
                </a:extLst>
              </a:tr>
              <a:tr h="370840">
                <a:tc>
                  <a:txBody>
                    <a:bodyPr/>
                    <a:lstStyle/>
                    <a:p>
                      <a:r>
                        <a:rPr lang="en-US" dirty="0"/>
                        <a:t>ANN</a:t>
                      </a:r>
                    </a:p>
                  </a:txBody>
                  <a:tcPr/>
                </a:tc>
                <a:tc>
                  <a:txBody>
                    <a:bodyPr/>
                    <a:lstStyle/>
                    <a:p>
                      <a:r>
                        <a:rPr lang="en-US" dirty="0"/>
                        <a:t>0.76</a:t>
                      </a:r>
                    </a:p>
                  </a:txBody>
                  <a:tcPr/>
                </a:tc>
                <a:tc>
                  <a:txBody>
                    <a:bodyPr/>
                    <a:lstStyle/>
                    <a:p>
                      <a:r>
                        <a:rPr lang="en-US" dirty="0"/>
                        <a:t>0.79</a:t>
                      </a:r>
                    </a:p>
                  </a:txBody>
                  <a:tcPr/>
                </a:tc>
                <a:tc>
                  <a:txBody>
                    <a:bodyPr/>
                    <a:lstStyle/>
                    <a:p>
                      <a:r>
                        <a:rPr lang="en-US" dirty="0"/>
                        <a:t>0.78</a:t>
                      </a:r>
                    </a:p>
                  </a:txBody>
                  <a:tcPr/>
                </a:tc>
                <a:tc>
                  <a:txBody>
                    <a:bodyPr/>
                    <a:lstStyle/>
                    <a:p>
                      <a:r>
                        <a:rPr lang="en-US" dirty="0"/>
                        <a:t>0.78</a:t>
                      </a:r>
                    </a:p>
                  </a:txBody>
                  <a:tcPr/>
                </a:tc>
                <a:tc>
                  <a:txBody>
                    <a:bodyPr/>
                    <a:lstStyle/>
                    <a:p>
                      <a:r>
                        <a:rPr lang="en-US" dirty="0"/>
                        <a:t>0.79</a:t>
                      </a:r>
                    </a:p>
                  </a:txBody>
                  <a:tcPr/>
                </a:tc>
                <a:tc>
                  <a:txBody>
                    <a:bodyPr/>
                    <a:lstStyle/>
                    <a:p>
                      <a:r>
                        <a:rPr lang="en-US" dirty="0"/>
                        <a:t>0.81</a:t>
                      </a:r>
                    </a:p>
                  </a:txBody>
                  <a:tcPr/>
                </a:tc>
                <a:extLst>
                  <a:ext uri="{0D108BD9-81ED-4DB2-BD59-A6C34878D82A}">
                    <a16:rowId xmlns:a16="http://schemas.microsoft.com/office/drawing/2014/main" val="2519480534"/>
                  </a:ext>
                </a:extLst>
              </a:tr>
            </a:tbl>
          </a:graphicData>
        </a:graphic>
      </p:graphicFrame>
    </p:spTree>
    <p:extLst>
      <p:ext uri="{BB962C8B-B14F-4D97-AF65-F5344CB8AC3E}">
        <p14:creationId xmlns:p14="http://schemas.microsoft.com/office/powerpoint/2010/main" val="294688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B436-2F10-564E-AAB4-69C3E9130B59}"/>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25AA35E1-C81F-6E44-96CD-766E3A6F7AEA}"/>
              </a:ext>
            </a:extLst>
          </p:cNvPr>
          <p:cNvSpPr>
            <a:spLocks noGrp="1"/>
          </p:cNvSpPr>
          <p:nvPr>
            <p:ph idx="1"/>
          </p:nvPr>
        </p:nvSpPr>
        <p:spPr/>
        <p:txBody>
          <a:bodyPr/>
          <a:lstStyle/>
          <a:p>
            <a:r>
              <a:rPr lang="en-US" dirty="0" err="1"/>
              <a:t>Các</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sử</a:t>
            </a:r>
            <a:r>
              <a:rPr lang="en-US" dirty="0"/>
              <a:t> dung </a:t>
            </a:r>
            <a:r>
              <a:rPr lang="en-US" dirty="0" err="1"/>
              <a:t>là</a:t>
            </a:r>
            <a:r>
              <a:rPr lang="en-US" dirty="0"/>
              <a:t>:</a:t>
            </a:r>
          </a:p>
          <a:p>
            <a:pPr lvl="1"/>
            <a:r>
              <a:rPr lang="vi-VN" dirty="0"/>
              <a:t>Artificial Neuron Network</a:t>
            </a:r>
            <a:r>
              <a:rPr lang="en-US" dirty="0"/>
              <a:t> (ANN).</a:t>
            </a:r>
          </a:p>
          <a:p>
            <a:pPr lvl="1"/>
            <a:r>
              <a:rPr lang="en-US" dirty="0"/>
              <a:t>Support Vector Machine (SVM).</a:t>
            </a:r>
          </a:p>
          <a:p>
            <a:pPr lvl="1"/>
            <a:r>
              <a:rPr lang="en-US" dirty="0"/>
              <a:t>Random Forest.</a:t>
            </a:r>
          </a:p>
          <a:p>
            <a:pPr lvl="1"/>
            <a:r>
              <a:rPr lang="vi-VN" dirty="0"/>
              <a:t>Naive-Bayes Classifier</a:t>
            </a:r>
            <a:r>
              <a:rPr lang="en-US" dirty="0"/>
              <a:t>.</a:t>
            </a:r>
          </a:p>
        </p:txBody>
      </p:sp>
      <p:sp>
        <p:nvSpPr>
          <p:cNvPr id="4" name="Slide Number Placeholder 3">
            <a:extLst>
              <a:ext uri="{FF2B5EF4-FFF2-40B4-BE49-F238E27FC236}">
                <a16:creationId xmlns:a16="http://schemas.microsoft.com/office/drawing/2014/main" id="{5116CE25-2A79-BF40-8FEB-5F7C4395BAA5}"/>
              </a:ext>
            </a:extLst>
          </p:cNvPr>
          <p:cNvSpPr>
            <a:spLocks noGrp="1"/>
          </p:cNvSpPr>
          <p:nvPr>
            <p:ph type="sldNum" sz="quarter" idx="12"/>
          </p:nvPr>
        </p:nvSpPr>
        <p:spPr/>
        <p:txBody>
          <a:bodyPr/>
          <a:lstStyle/>
          <a:p>
            <a:fld id="{20B7F220-0825-4B9B-9156-FF79F33775FE}" type="slidenum">
              <a:rPr lang="vi-VN" smtClean="0"/>
              <a:t>4</a:t>
            </a:fld>
            <a:endParaRPr lang="vi-VN"/>
          </a:p>
        </p:txBody>
      </p:sp>
    </p:spTree>
    <p:extLst>
      <p:ext uri="{BB962C8B-B14F-4D97-AF65-F5344CB8AC3E}">
        <p14:creationId xmlns:p14="http://schemas.microsoft.com/office/powerpoint/2010/main" val="1826918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5299-F669-D94A-9CA6-941149F51FFF}"/>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E19D10C9-D882-EB4C-AD9F-F88BF167B8FA}"/>
              </a:ext>
            </a:extLst>
          </p:cNvPr>
          <p:cNvSpPr>
            <a:spLocks noGrp="1"/>
          </p:cNvSpPr>
          <p:nvPr>
            <p:ph idx="1"/>
          </p:nvPr>
        </p:nvSpPr>
        <p:spPr>
          <a:xfrm>
            <a:off x="457200" y="1600206"/>
            <a:ext cx="8229600" cy="4756152"/>
          </a:xfrm>
        </p:spPr>
        <p:txBody>
          <a:bodyPr/>
          <a:lstStyle/>
          <a:p>
            <a:r>
              <a:rPr lang="en-US" dirty="0" err="1"/>
              <a:t>Trước</a:t>
            </a:r>
            <a:r>
              <a:rPr lang="en-US" dirty="0"/>
              <a:t> </a:t>
            </a:r>
            <a:r>
              <a:rPr lang="en-US" dirty="0" err="1"/>
              <a:t>khi</a:t>
            </a:r>
            <a:r>
              <a:rPr lang="en-US" dirty="0"/>
              <a:t> </a:t>
            </a:r>
            <a:r>
              <a:rPr lang="en-US" dirty="0" err="1"/>
              <a:t>đầu</a:t>
            </a:r>
            <a:r>
              <a:rPr lang="en-US" dirty="0"/>
              <a:t> </a:t>
            </a:r>
            <a:r>
              <a:rPr lang="en-US" dirty="0" err="1"/>
              <a:t>tư</a:t>
            </a:r>
            <a:r>
              <a:rPr lang="en-US" dirty="0"/>
              <a:t> </a:t>
            </a:r>
            <a:r>
              <a:rPr lang="en-US" dirty="0" err="1"/>
              <a:t>vào</a:t>
            </a:r>
            <a:r>
              <a:rPr lang="en-US" dirty="0"/>
              <a:t> </a:t>
            </a:r>
            <a:r>
              <a:rPr lang="en-US" dirty="0" err="1"/>
              <a:t>một</a:t>
            </a:r>
            <a:r>
              <a:rPr lang="en-US" dirty="0"/>
              <a:t> </a:t>
            </a:r>
            <a:r>
              <a:rPr lang="en-US" dirty="0" err="1"/>
              <a:t>cổ</a:t>
            </a:r>
            <a:r>
              <a:rPr lang="en-US" dirty="0"/>
              <a:t> </a:t>
            </a:r>
            <a:r>
              <a:rPr lang="en-US" dirty="0" err="1"/>
              <a:t>phiếu</a:t>
            </a:r>
            <a:r>
              <a:rPr lang="en-US" dirty="0"/>
              <a:t>, </a:t>
            </a:r>
            <a:r>
              <a:rPr lang="en-US" dirty="0" err="1"/>
              <a:t>các</a:t>
            </a:r>
            <a:r>
              <a:rPr lang="en-US" dirty="0"/>
              <a:t> </a:t>
            </a:r>
            <a:r>
              <a:rPr lang="en-US" dirty="0" err="1"/>
              <a:t>nhà</a:t>
            </a:r>
            <a:r>
              <a:rPr lang="en-US" dirty="0"/>
              <a:t> </a:t>
            </a:r>
            <a:r>
              <a:rPr lang="en-US" dirty="0" err="1"/>
              <a:t>đầu</a:t>
            </a:r>
            <a:r>
              <a:rPr lang="en-US" dirty="0"/>
              <a:t> </a:t>
            </a:r>
            <a:r>
              <a:rPr lang="en-US" dirty="0" err="1"/>
              <a:t>tư</a:t>
            </a:r>
            <a:r>
              <a:rPr lang="en-US" dirty="0"/>
              <a:t> </a:t>
            </a:r>
            <a:r>
              <a:rPr lang="en-US" dirty="0" err="1"/>
              <a:t>thường</a:t>
            </a:r>
            <a:r>
              <a:rPr lang="en-US" dirty="0"/>
              <a:t> </a:t>
            </a:r>
            <a:r>
              <a:rPr lang="en-US" dirty="0" err="1"/>
              <a:t>sử</a:t>
            </a:r>
            <a:r>
              <a:rPr lang="en-US" dirty="0"/>
              <a:t> </a:t>
            </a:r>
            <a:r>
              <a:rPr lang="en-US" dirty="0" err="1"/>
              <a:t>dụng</a:t>
            </a:r>
            <a:r>
              <a:rPr lang="en-US" dirty="0"/>
              <a:t> 2 </a:t>
            </a:r>
            <a:r>
              <a:rPr lang="en-US" dirty="0" err="1"/>
              <a:t>phương</a:t>
            </a:r>
            <a:r>
              <a:rPr lang="en-US" dirty="0"/>
              <a:t> </a:t>
            </a:r>
            <a:r>
              <a:rPr lang="en-US" dirty="0" err="1"/>
              <a:t>pháp</a:t>
            </a:r>
            <a:r>
              <a:rPr lang="en-US" dirty="0"/>
              <a:t> </a:t>
            </a:r>
            <a:r>
              <a:rPr lang="en-US" dirty="0" err="1"/>
              <a:t>để</a:t>
            </a:r>
            <a:r>
              <a:rPr lang="en-US" dirty="0"/>
              <a:t> </a:t>
            </a:r>
            <a:r>
              <a:rPr lang="en-US" dirty="0" err="1"/>
              <a:t>đánh</a:t>
            </a:r>
            <a:r>
              <a:rPr lang="en-US" dirty="0"/>
              <a:t> </a:t>
            </a:r>
            <a:r>
              <a:rPr lang="en-US" dirty="0" err="1"/>
              <a:t>giá</a:t>
            </a:r>
            <a:r>
              <a:rPr lang="en-US" dirty="0"/>
              <a:t>:</a:t>
            </a:r>
          </a:p>
          <a:p>
            <a:pPr lvl="1"/>
            <a:r>
              <a:rPr lang="en-US" dirty="0" err="1"/>
              <a:t>Phương</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cơ</a:t>
            </a:r>
            <a:r>
              <a:rPr lang="en-US" dirty="0"/>
              <a:t> </a:t>
            </a:r>
            <a:r>
              <a:rPr lang="en-US" dirty="0" err="1"/>
              <a:t>bản</a:t>
            </a:r>
            <a:r>
              <a:rPr lang="en-US" dirty="0"/>
              <a:t>: </a:t>
            </a:r>
            <a:r>
              <a:rPr lang="en-US" dirty="0" err="1"/>
              <a:t>Dựa</a:t>
            </a:r>
            <a:r>
              <a:rPr lang="en-US" dirty="0"/>
              <a:t> </a:t>
            </a:r>
            <a:r>
              <a:rPr lang="en-US" dirty="0" err="1"/>
              <a:t>vào</a:t>
            </a:r>
            <a:r>
              <a:rPr lang="en-US" dirty="0"/>
              <a:t> </a:t>
            </a:r>
            <a:r>
              <a:rPr lang="en-US" dirty="0" err="1"/>
              <a:t>giá</a:t>
            </a:r>
            <a:r>
              <a:rPr lang="en-US" dirty="0"/>
              <a:t> </a:t>
            </a:r>
            <a:r>
              <a:rPr lang="en-US" dirty="0" err="1"/>
              <a:t>trị</a:t>
            </a:r>
            <a:r>
              <a:rPr lang="en-US" dirty="0"/>
              <a:t> </a:t>
            </a:r>
            <a:r>
              <a:rPr lang="en-US" dirty="0" err="1"/>
              <a:t>thực</a:t>
            </a:r>
            <a:r>
              <a:rPr lang="en-US" dirty="0"/>
              <a:t> </a:t>
            </a:r>
            <a:r>
              <a:rPr lang="en-US" dirty="0" err="1"/>
              <a:t>của</a:t>
            </a:r>
            <a:r>
              <a:rPr lang="en-US" dirty="0"/>
              <a:t> </a:t>
            </a:r>
            <a:r>
              <a:rPr lang="en-US" dirty="0" err="1"/>
              <a:t>cổ</a:t>
            </a:r>
            <a:r>
              <a:rPr lang="en-US" dirty="0"/>
              <a:t> </a:t>
            </a:r>
            <a:r>
              <a:rPr lang="en-US" dirty="0" err="1"/>
              <a:t>phiếu</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ngành</a:t>
            </a:r>
            <a:r>
              <a:rPr lang="en-US" dirty="0"/>
              <a:t> </a:t>
            </a:r>
            <a:r>
              <a:rPr lang="en-US" dirty="0" err="1"/>
              <a:t>công</a:t>
            </a:r>
            <a:r>
              <a:rPr lang="en-US" dirty="0"/>
              <a:t> </a:t>
            </a:r>
            <a:r>
              <a:rPr lang="en-US" dirty="0" err="1"/>
              <a:t>nghiệp</a:t>
            </a:r>
            <a:r>
              <a:rPr lang="en-US" dirty="0"/>
              <a:t> </a:t>
            </a:r>
            <a:r>
              <a:rPr lang="en-US" dirty="0" err="1"/>
              <a:t>và</a:t>
            </a:r>
            <a:r>
              <a:rPr lang="en-US" dirty="0"/>
              <a:t> </a:t>
            </a:r>
            <a:r>
              <a:rPr lang="en-US" dirty="0" err="1"/>
              <a:t>nền</a:t>
            </a:r>
            <a:r>
              <a:rPr lang="en-US" dirty="0"/>
              <a:t> </a:t>
            </a:r>
            <a:r>
              <a:rPr lang="en-US" dirty="0" err="1"/>
              <a:t>kinh</a:t>
            </a:r>
            <a:r>
              <a:rPr lang="en-US" dirty="0"/>
              <a:t> </a:t>
            </a:r>
            <a:r>
              <a:rPr lang="en-US" dirty="0" err="1"/>
              <a:t>tế</a:t>
            </a:r>
            <a:r>
              <a:rPr lang="en-US" dirty="0"/>
              <a:t>, </a:t>
            </a:r>
            <a:r>
              <a:rPr lang="en-US" dirty="0" err="1"/>
              <a:t>môi</a:t>
            </a:r>
            <a:r>
              <a:rPr lang="en-US" dirty="0"/>
              <a:t> </a:t>
            </a:r>
            <a:r>
              <a:rPr lang="en-US" dirty="0" err="1"/>
              <a:t>trường</a:t>
            </a:r>
            <a:r>
              <a:rPr lang="en-US" dirty="0"/>
              <a:t> </a:t>
            </a:r>
            <a:r>
              <a:rPr lang="en-US" dirty="0" err="1"/>
              <a:t>chính</a:t>
            </a:r>
            <a:r>
              <a:rPr lang="en-US" dirty="0"/>
              <a:t> </a:t>
            </a:r>
            <a:r>
              <a:rPr lang="en-US" dirty="0" err="1"/>
              <a:t>trị</a:t>
            </a:r>
            <a:r>
              <a:rPr lang="en-US" dirty="0"/>
              <a:t>,…</a:t>
            </a:r>
            <a:br>
              <a:rPr lang="en-US" dirty="0"/>
            </a:br>
            <a:r>
              <a:rPr lang="en-US" b="1" dirty="0">
                <a:solidFill>
                  <a:srgbClr val="FF0000"/>
                </a:solidFill>
              </a:rPr>
              <a:t>=&gt; </a:t>
            </a:r>
            <a:r>
              <a:rPr lang="en-US" b="1" dirty="0" err="1">
                <a:solidFill>
                  <a:srgbClr val="FF0000"/>
                </a:solidFill>
              </a:rPr>
              <a:t>Đưa</a:t>
            </a:r>
            <a:r>
              <a:rPr lang="en-US" b="1" dirty="0">
                <a:solidFill>
                  <a:srgbClr val="FF0000"/>
                </a:solidFill>
              </a:rPr>
              <a:t> ra </a:t>
            </a:r>
            <a:r>
              <a:rPr lang="en-US" b="1" dirty="0" err="1">
                <a:solidFill>
                  <a:srgbClr val="FF0000"/>
                </a:solidFill>
              </a:rPr>
              <a:t>kết</a:t>
            </a:r>
            <a:r>
              <a:rPr lang="en-US" b="1" dirty="0">
                <a:solidFill>
                  <a:srgbClr val="FF0000"/>
                </a:solidFill>
              </a:rPr>
              <a:t> </a:t>
            </a:r>
            <a:r>
              <a:rPr lang="en-US" b="1" dirty="0" err="1">
                <a:solidFill>
                  <a:srgbClr val="FF0000"/>
                </a:solidFill>
              </a:rPr>
              <a:t>luận</a:t>
            </a:r>
            <a:r>
              <a:rPr lang="en-US" b="1" dirty="0">
                <a:solidFill>
                  <a:srgbClr val="FF0000"/>
                </a:solidFill>
              </a:rPr>
              <a:t> </a:t>
            </a:r>
            <a:r>
              <a:rPr lang="en-US" b="1" dirty="0" err="1">
                <a:solidFill>
                  <a:srgbClr val="FF0000"/>
                </a:solidFill>
              </a:rPr>
              <a:t>có</a:t>
            </a:r>
            <a:r>
              <a:rPr lang="en-US" b="1" dirty="0">
                <a:solidFill>
                  <a:srgbClr val="FF0000"/>
                </a:solidFill>
              </a:rPr>
              <a:t> </a:t>
            </a:r>
            <a:r>
              <a:rPr lang="en-US" b="1" dirty="0" err="1">
                <a:solidFill>
                  <a:srgbClr val="FF0000"/>
                </a:solidFill>
              </a:rPr>
              <a:t>nên</a:t>
            </a:r>
            <a:r>
              <a:rPr lang="en-US" b="1" dirty="0">
                <a:solidFill>
                  <a:srgbClr val="FF0000"/>
                </a:solidFill>
              </a:rPr>
              <a:t> </a:t>
            </a:r>
            <a:r>
              <a:rPr lang="en-US" b="1" dirty="0" err="1">
                <a:solidFill>
                  <a:srgbClr val="FF0000"/>
                </a:solidFill>
              </a:rPr>
              <a:t>đầu</a:t>
            </a:r>
            <a:r>
              <a:rPr lang="en-US" b="1" dirty="0">
                <a:solidFill>
                  <a:srgbClr val="FF0000"/>
                </a:solidFill>
              </a:rPr>
              <a:t> </a:t>
            </a:r>
            <a:r>
              <a:rPr lang="en-US" b="1" dirty="0" err="1">
                <a:solidFill>
                  <a:srgbClr val="FF0000"/>
                </a:solidFill>
              </a:rPr>
              <a:t>tư</a:t>
            </a:r>
            <a:r>
              <a:rPr lang="en-US" b="1" dirty="0">
                <a:solidFill>
                  <a:srgbClr val="FF0000"/>
                </a:solidFill>
              </a:rPr>
              <a:t> hay </a:t>
            </a:r>
            <a:r>
              <a:rPr lang="en-US" b="1" dirty="0" err="1">
                <a:solidFill>
                  <a:srgbClr val="FF0000"/>
                </a:solidFill>
              </a:rPr>
              <a:t>không</a:t>
            </a:r>
            <a:r>
              <a:rPr lang="en-US" b="1" dirty="0">
                <a:solidFill>
                  <a:srgbClr val="FF0000"/>
                </a:solidFill>
              </a:rPr>
              <a:t>.</a:t>
            </a:r>
          </a:p>
          <a:p>
            <a:pPr lvl="1"/>
            <a:endParaRPr lang="en-US" dirty="0">
              <a:solidFill>
                <a:srgbClr val="FF0000"/>
              </a:solidFill>
            </a:endParaRPr>
          </a:p>
          <a:p>
            <a:pPr lvl="1"/>
            <a:r>
              <a:rPr lang="en-US" dirty="0" err="1"/>
              <a:t>Phương</a:t>
            </a:r>
            <a:r>
              <a:rPr lang="en-US" dirty="0"/>
              <a:t> </a:t>
            </a:r>
            <a:r>
              <a:rPr lang="en-US" dirty="0" err="1"/>
              <a:t>pháp</a:t>
            </a:r>
            <a:r>
              <a:rPr lang="en-US" dirty="0"/>
              <a:t> </a:t>
            </a:r>
            <a:r>
              <a:rPr lang="en-US" dirty="0" err="1"/>
              <a:t>đánh</a:t>
            </a:r>
            <a:r>
              <a:rPr lang="en-US" dirty="0"/>
              <a:t> </a:t>
            </a:r>
            <a:r>
              <a:rPr lang="en-US" dirty="0" err="1"/>
              <a:t>giá</a:t>
            </a:r>
            <a:r>
              <a:rPr lang="en-US" dirty="0"/>
              <a:t> </a:t>
            </a:r>
            <a:r>
              <a:rPr lang="en-US" dirty="0" err="1"/>
              <a:t>trên</a:t>
            </a:r>
            <a:r>
              <a:rPr lang="en-US" dirty="0"/>
              <a:t> </a:t>
            </a:r>
            <a:r>
              <a:rPr lang="en-US" dirty="0" err="1"/>
              <a:t>thống</a:t>
            </a:r>
            <a:r>
              <a:rPr lang="en-US" dirty="0"/>
              <a:t> </a:t>
            </a:r>
            <a:r>
              <a:rPr lang="en-US" dirty="0" err="1"/>
              <a:t>kê</a:t>
            </a:r>
            <a:r>
              <a:rPr lang="en-US" dirty="0"/>
              <a:t>: </a:t>
            </a:r>
          </a:p>
          <a:p>
            <a:pPr lvl="2"/>
            <a:r>
              <a:rPr lang="en-US" dirty="0" err="1"/>
              <a:t>Dựa</a:t>
            </a:r>
            <a:r>
              <a:rPr lang="en-US" dirty="0"/>
              <a:t> </a:t>
            </a:r>
            <a:r>
              <a:rPr lang="en-US" dirty="0" err="1"/>
              <a:t>trên</a:t>
            </a:r>
            <a:r>
              <a:rPr lang="en-US" dirty="0"/>
              <a:t> </a:t>
            </a:r>
            <a:r>
              <a:rPr lang="en-US" dirty="0" err="1"/>
              <a:t>giá</a:t>
            </a:r>
            <a:r>
              <a:rPr lang="en-US" dirty="0"/>
              <a:t> </a:t>
            </a:r>
            <a:r>
              <a:rPr lang="en-US" dirty="0" err="1"/>
              <a:t>và</a:t>
            </a:r>
            <a:r>
              <a:rPr lang="en-US" dirty="0"/>
              <a:t> </a:t>
            </a:r>
            <a:r>
              <a:rPr lang="en-US" dirty="0" err="1"/>
              <a:t>lượng</a:t>
            </a:r>
            <a:r>
              <a:rPr lang="en-US" dirty="0"/>
              <a:t> </a:t>
            </a:r>
            <a:r>
              <a:rPr lang="en-US" dirty="0" err="1"/>
              <a:t>giao</a:t>
            </a:r>
            <a:r>
              <a:rPr lang="en-US" dirty="0"/>
              <a:t> </a:t>
            </a:r>
            <a:r>
              <a:rPr lang="en-US" dirty="0" err="1"/>
              <a:t>dịch</a:t>
            </a:r>
            <a:r>
              <a:rPr lang="en-US" dirty="0"/>
              <a:t> </a:t>
            </a:r>
            <a:r>
              <a:rPr lang="en-US" dirty="0" err="1"/>
              <a:t>trong</a:t>
            </a:r>
            <a:r>
              <a:rPr lang="en-US" dirty="0"/>
              <a:t> </a:t>
            </a:r>
            <a:r>
              <a:rPr lang="en-US" dirty="0" err="1"/>
              <a:t>quá</a:t>
            </a:r>
            <a:r>
              <a:rPr lang="en-US" dirty="0"/>
              <a:t> </a:t>
            </a:r>
            <a:r>
              <a:rPr lang="en-US" dirty="0" err="1"/>
              <a:t>khứ</a:t>
            </a:r>
            <a:r>
              <a:rPr lang="en-US" dirty="0"/>
              <a:t>.</a:t>
            </a:r>
          </a:p>
          <a:p>
            <a:pPr lvl="2"/>
            <a:r>
              <a:rPr lang="en-US" dirty="0" err="1"/>
              <a:t>Sử</a:t>
            </a:r>
            <a:r>
              <a:rPr lang="en-US" dirty="0"/>
              <a:t> </a:t>
            </a:r>
            <a:r>
              <a:rPr lang="en-US" dirty="0" err="1"/>
              <a:t>dụng</a:t>
            </a:r>
            <a:r>
              <a:rPr lang="en-US" dirty="0"/>
              <a:t> </a:t>
            </a:r>
            <a:r>
              <a:rPr lang="en-US" dirty="0" err="1"/>
              <a:t>biểu</a:t>
            </a:r>
            <a:r>
              <a:rPr lang="en-US" dirty="0"/>
              <a:t> </a:t>
            </a:r>
            <a:r>
              <a:rPr lang="en-US" dirty="0" err="1"/>
              <a:t>đồ</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cách</a:t>
            </a:r>
            <a:r>
              <a:rPr lang="en-US" dirty="0"/>
              <a:t> </a:t>
            </a:r>
            <a:r>
              <a:rPr lang="en-US" dirty="0" err="1"/>
              <a:t>cổ</a:t>
            </a:r>
            <a:r>
              <a:rPr lang="en-US" dirty="0"/>
              <a:t> </a:t>
            </a:r>
            <a:r>
              <a:rPr lang="en-US" dirty="0" err="1"/>
              <a:t>phiếu</a:t>
            </a:r>
            <a:r>
              <a:rPr lang="en-US" dirty="0"/>
              <a:t> </a:t>
            </a:r>
            <a:r>
              <a:rPr lang="en-US" dirty="0" err="1"/>
              <a:t>có</a:t>
            </a:r>
            <a:r>
              <a:rPr lang="en-US" dirty="0"/>
              <a:t> </a:t>
            </a:r>
            <a:r>
              <a:rPr lang="en-US" dirty="0" err="1"/>
              <a:t>thể</a:t>
            </a:r>
            <a:r>
              <a:rPr lang="en-US" dirty="0"/>
              <a:t> </a:t>
            </a:r>
            <a:r>
              <a:rPr lang="en-US" dirty="0" err="1"/>
              <a:t>xảy</a:t>
            </a:r>
            <a:r>
              <a:rPr lang="en-US" dirty="0"/>
              <a:t> ra </a:t>
            </a:r>
            <a:r>
              <a:rPr lang="en-US" dirty="0" err="1"/>
              <a:t>trong</a:t>
            </a:r>
            <a:r>
              <a:rPr lang="en-US" dirty="0"/>
              <a:t> </a:t>
            </a:r>
            <a:r>
              <a:rPr lang="en-US" dirty="0" err="1"/>
              <a:t>tương</a:t>
            </a:r>
            <a:r>
              <a:rPr lang="en-US" dirty="0"/>
              <a:t> </a:t>
            </a:r>
            <a:r>
              <a:rPr lang="en-US" dirty="0" err="1"/>
              <a:t>lai</a:t>
            </a:r>
            <a:r>
              <a:rPr lang="en-US" dirty="0"/>
              <a:t>.</a:t>
            </a:r>
          </a:p>
          <a:p>
            <a:endParaRPr lang="en-US" dirty="0"/>
          </a:p>
          <a:p>
            <a:pPr marL="0" indent="0">
              <a:buNone/>
            </a:pPr>
            <a:r>
              <a:rPr lang="en-US" dirty="0"/>
              <a:t>=&gt; </a:t>
            </a:r>
            <a:r>
              <a:rPr lang="en-US" b="1" dirty="0" err="1">
                <a:solidFill>
                  <a:srgbClr val="FF0000"/>
                </a:solidFill>
              </a:rPr>
              <a:t>Nếu</a:t>
            </a:r>
            <a:r>
              <a:rPr lang="en-US" b="1" dirty="0">
                <a:solidFill>
                  <a:srgbClr val="FF0000"/>
                </a:solidFill>
              </a:rPr>
              <a:t> </a:t>
            </a:r>
            <a:r>
              <a:rPr lang="en-US" b="1" dirty="0" err="1">
                <a:solidFill>
                  <a:srgbClr val="FF0000"/>
                </a:solidFill>
              </a:rPr>
              <a:t>thông</a:t>
            </a:r>
            <a:r>
              <a:rPr lang="en-US" b="1" dirty="0">
                <a:solidFill>
                  <a:srgbClr val="FF0000"/>
                </a:solidFill>
              </a:rPr>
              <a:t> tin </a:t>
            </a:r>
            <a:r>
              <a:rPr lang="en-US" b="1" dirty="0" err="1">
                <a:solidFill>
                  <a:srgbClr val="FF0000"/>
                </a:solidFill>
              </a:rPr>
              <a:t>thu</a:t>
            </a:r>
            <a:r>
              <a:rPr lang="en-US" b="1" dirty="0">
                <a:solidFill>
                  <a:srgbClr val="FF0000"/>
                </a:solidFill>
              </a:rPr>
              <a:t> </a:t>
            </a:r>
            <a:r>
              <a:rPr lang="en-US" b="1" dirty="0" err="1">
                <a:solidFill>
                  <a:srgbClr val="FF0000"/>
                </a:solidFill>
              </a:rPr>
              <a:t>được</a:t>
            </a:r>
            <a:r>
              <a:rPr lang="en-US" b="1" dirty="0">
                <a:solidFill>
                  <a:srgbClr val="FF0000"/>
                </a:solidFill>
              </a:rPr>
              <a:t> </a:t>
            </a:r>
            <a:r>
              <a:rPr lang="en-US" b="1" dirty="0" err="1">
                <a:solidFill>
                  <a:srgbClr val="FF0000"/>
                </a:solidFill>
              </a:rPr>
              <a:t>từ</a:t>
            </a:r>
            <a:r>
              <a:rPr lang="en-US" b="1" dirty="0">
                <a:solidFill>
                  <a:srgbClr val="FF0000"/>
                </a:solidFill>
              </a:rPr>
              <a:t> </a:t>
            </a:r>
            <a:r>
              <a:rPr lang="en-US" b="1" dirty="0" err="1">
                <a:solidFill>
                  <a:srgbClr val="FF0000"/>
                </a:solidFill>
              </a:rPr>
              <a:t>giá</a:t>
            </a:r>
            <a:r>
              <a:rPr lang="en-US" b="1" dirty="0">
                <a:solidFill>
                  <a:srgbClr val="FF0000"/>
                </a:solidFill>
              </a:rPr>
              <a:t> </a:t>
            </a:r>
            <a:r>
              <a:rPr lang="en-US" b="1" dirty="0" err="1">
                <a:solidFill>
                  <a:srgbClr val="FF0000"/>
                </a:solidFill>
              </a:rPr>
              <a:t>cổ</a:t>
            </a:r>
            <a:r>
              <a:rPr lang="en-US" b="1" dirty="0">
                <a:solidFill>
                  <a:srgbClr val="FF0000"/>
                </a:solidFill>
              </a:rPr>
              <a:t> </a:t>
            </a:r>
            <a:r>
              <a:rPr lang="en-US" b="1" dirty="0" err="1">
                <a:solidFill>
                  <a:srgbClr val="FF0000"/>
                </a:solidFill>
              </a:rPr>
              <a:t>phiếu</a:t>
            </a:r>
            <a:r>
              <a:rPr lang="en-US" b="1" dirty="0">
                <a:solidFill>
                  <a:srgbClr val="FF0000"/>
                </a:solidFill>
              </a:rPr>
              <a:t> </a:t>
            </a:r>
            <a:r>
              <a:rPr lang="en-US" b="1" dirty="0" err="1">
                <a:solidFill>
                  <a:srgbClr val="FF0000"/>
                </a:solidFill>
              </a:rPr>
              <a:t>được</a:t>
            </a:r>
            <a:r>
              <a:rPr lang="en-US" b="1" dirty="0">
                <a:solidFill>
                  <a:srgbClr val="FF0000"/>
                </a:solidFill>
              </a:rPr>
              <a:t> </a:t>
            </a:r>
            <a:r>
              <a:rPr lang="en-US" b="1" dirty="0" err="1">
                <a:solidFill>
                  <a:srgbClr val="FF0000"/>
                </a:solidFill>
              </a:rPr>
              <a:t>xử</a:t>
            </a:r>
            <a:r>
              <a:rPr lang="en-US" b="1" dirty="0">
                <a:solidFill>
                  <a:srgbClr val="FF0000"/>
                </a:solidFill>
              </a:rPr>
              <a:t> </a:t>
            </a:r>
            <a:r>
              <a:rPr lang="en-US" b="1" dirty="0" err="1">
                <a:solidFill>
                  <a:srgbClr val="FF0000"/>
                </a:solidFill>
              </a:rPr>
              <a:t>lý</a:t>
            </a:r>
            <a:r>
              <a:rPr lang="en-US" b="1" dirty="0">
                <a:solidFill>
                  <a:srgbClr val="FF0000"/>
                </a:solidFill>
              </a:rPr>
              <a:t> </a:t>
            </a:r>
            <a:r>
              <a:rPr lang="en-US" b="1" dirty="0" err="1">
                <a:solidFill>
                  <a:srgbClr val="FF0000"/>
                </a:solidFill>
              </a:rPr>
              <a:t>hiệu</a:t>
            </a:r>
            <a:r>
              <a:rPr lang="en-US" b="1" dirty="0">
                <a:solidFill>
                  <a:srgbClr val="FF0000"/>
                </a:solidFill>
              </a:rPr>
              <a:t> </a:t>
            </a:r>
            <a:r>
              <a:rPr lang="en-US" b="1" dirty="0" err="1">
                <a:solidFill>
                  <a:srgbClr val="FF0000"/>
                </a:solidFill>
              </a:rPr>
              <a:t>quả</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áp</a:t>
            </a:r>
            <a:r>
              <a:rPr lang="en-US" b="1" dirty="0">
                <a:solidFill>
                  <a:srgbClr val="FF0000"/>
                </a:solidFill>
              </a:rPr>
              <a:t> </a:t>
            </a:r>
            <a:r>
              <a:rPr lang="en-US" b="1" dirty="0" err="1">
                <a:solidFill>
                  <a:srgbClr val="FF0000"/>
                </a:solidFill>
              </a:rPr>
              <a:t>dụng</a:t>
            </a:r>
            <a:r>
              <a:rPr lang="en-US" b="1" dirty="0">
                <a:solidFill>
                  <a:srgbClr val="FF0000"/>
                </a:solidFill>
              </a:rPr>
              <a:t> </a:t>
            </a:r>
            <a:r>
              <a:rPr lang="en-US" b="1" dirty="0" err="1">
                <a:solidFill>
                  <a:srgbClr val="FF0000"/>
                </a:solidFill>
              </a:rPr>
              <a:t>thuật</a:t>
            </a:r>
            <a:r>
              <a:rPr lang="en-US" b="1" dirty="0">
                <a:solidFill>
                  <a:srgbClr val="FF0000"/>
                </a:solidFill>
              </a:rPr>
              <a:t> </a:t>
            </a:r>
            <a:r>
              <a:rPr lang="en-US" b="1" dirty="0" err="1">
                <a:solidFill>
                  <a:srgbClr val="FF0000"/>
                </a:solidFill>
              </a:rPr>
              <a:t>toán</a:t>
            </a:r>
            <a:r>
              <a:rPr lang="en-US" b="1" dirty="0">
                <a:solidFill>
                  <a:srgbClr val="FF0000"/>
                </a:solidFill>
              </a:rPr>
              <a:t> </a:t>
            </a:r>
            <a:r>
              <a:rPr lang="en-US" b="1" dirty="0" err="1">
                <a:solidFill>
                  <a:srgbClr val="FF0000"/>
                </a:solidFill>
              </a:rPr>
              <a:t>thích</a:t>
            </a:r>
            <a:r>
              <a:rPr lang="en-US" b="1" dirty="0">
                <a:solidFill>
                  <a:srgbClr val="FF0000"/>
                </a:solidFill>
              </a:rPr>
              <a:t> </a:t>
            </a:r>
            <a:r>
              <a:rPr lang="en-US" b="1" dirty="0" err="1">
                <a:solidFill>
                  <a:srgbClr val="FF0000"/>
                </a:solidFill>
              </a:rPr>
              <a:t>hợp</a:t>
            </a:r>
            <a:r>
              <a:rPr lang="en-US" b="1" dirty="0">
                <a:solidFill>
                  <a:srgbClr val="FF0000"/>
                </a:solidFill>
              </a:rPr>
              <a:t> </a:t>
            </a:r>
            <a:r>
              <a:rPr lang="en-US" b="1" dirty="0" err="1">
                <a:solidFill>
                  <a:srgbClr val="FF0000"/>
                </a:solidFill>
              </a:rPr>
              <a:t>thì</a:t>
            </a:r>
            <a:r>
              <a:rPr lang="en-US" b="1" dirty="0">
                <a:solidFill>
                  <a:srgbClr val="FF0000"/>
                </a:solidFill>
              </a:rPr>
              <a:t> </a:t>
            </a:r>
            <a:r>
              <a:rPr lang="en-US" b="1" dirty="0" err="1">
                <a:solidFill>
                  <a:srgbClr val="FF0000"/>
                </a:solidFill>
              </a:rPr>
              <a:t>xu</a:t>
            </a:r>
            <a:r>
              <a:rPr lang="en-US" b="1" dirty="0">
                <a:solidFill>
                  <a:srgbClr val="FF0000"/>
                </a:solidFill>
              </a:rPr>
              <a:t> </a:t>
            </a:r>
            <a:r>
              <a:rPr lang="en-US" b="1" dirty="0" err="1">
                <a:solidFill>
                  <a:srgbClr val="FF0000"/>
                </a:solidFill>
              </a:rPr>
              <a:t>hướng</a:t>
            </a:r>
            <a:r>
              <a:rPr lang="en-US" b="1" dirty="0">
                <a:solidFill>
                  <a:srgbClr val="FF0000"/>
                </a:solidFill>
              </a:rPr>
              <a:t> </a:t>
            </a:r>
            <a:r>
              <a:rPr lang="en-US" b="1" dirty="0" err="1">
                <a:solidFill>
                  <a:srgbClr val="FF0000"/>
                </a:solidFill>
              </a:rPr>
              <a:t>cổ</a:t>
            </a:r>
            <a:r>
              <a:rPr lang="en-US" b="1" dirty="0">
                <a:solidFill>
                  <a:srgbClr val="FF0000"/>
                </a:solidFill>
              </a:rPr>
              <a:t> </a:t>
            </a:r>
            <a:r>
              <a:rPr lang="en-US" b="1" dirty="0" err="1">
                <a:solidFill>
                  <a:srgbClr val="FF0000"/>
                </a:solidFill>
              </a:rPr>
              <a:t>phiếu</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chỉ</a:t>
            </a:r>
            <a:r>
              <a:rPr lang="en-US" b="1" dirty="0">
                <a:solidFill>
                  <a:srgbClr val="FF0000"/>
                </a:solidFill>
              </a:rPr>
              <a:t> </a:t>
            </a:r>
            <a:r>
              <a:rPr lang="en-US" b="1" dirty="0" err="1">
                <a:solidFill>
                  <a:srgbClr val="FF0000"/>
                </a:solidFill>
              </a:rPr>
              <a:t>số</a:t>
            </a:r>
            <a:r>
              <a:rPr lang="en-US" b="1" dirty="0">
                <a:solidFill>
                  <a:srgbClr val="FF0000"/>
                </a:solidFill>
              </a:rPr>
              <a:t> </a:t>
            </a:r>
            <a:r>
              <a:rPr lang="en-US" b="1" dirty="0" err="1">
                <a:solidFill>
                  <a:srgbClr val="FF0000"/>
                </a:solidFill>
              </a:rPr>
              <a:t>giá</a:t>
            </a:r>
            <a:r>
              <a:rPr lang="en-US" b="1" dirty="0">
                <a:solidFill>
                  <a:srgbClr val="FF0000"/>
                </a:solidFill>
              </a:rPr>
              <a:t> </a:t>
            </a:r>
            <a:r>
              <a:rPr lang="en-US" b="1" dirty="0" err="1">
                <a:solidFill>
                  <a:srgbClr val="FF0000"/>
                </a:solidFill>
              </a:rPr>
              <a:t>cổ</a:t>
            </a:r>
            <a:r>
              <a:rPr lang="en-US" b="1" dirty="0">
                <a:solidFill>
                  <a:srgbClr val="FF0000"/>
                </a:solidFill>
              </a:rPr>
              <a:t> </a:t>
            </a:r>
            <a:r>
              <a:rPr lang="en-US" b="1" dirty="0" err="1">
                <a:solidFill>
                  <a:srgbClr val="FF0000"/>
                </a:solidFill>
              </a:rPr>
              <a:t>phiếu</a:t>
            </a:r>
            <a:r>
              <a:rPr lang="en-US" b="1" dirty="0">
                <a:solidFill>
                  <a:srgbClr val="FF0000"/>
                </a:solidFill>
              </a:rPr>
              <a:t> </a:t>
            </a:r>
            <a:r>
              <a:rPr lang="en-US" b="1" dirty="0" err="1">
                <a:solidFill>
                  <a:srgbClr val="FF0000"/>
                </a:solidFill>
              </a:rPr>
              <a:t>sẽ</a:t>
            </a:r>
            <a:r>
              <a:rPr lang="en-US" b="1" dirty="0">
                <a:solidFill>
                  <a:srgbClr val="FF0000"/>
                </a:solidFill>
              </a:rPr>
              <a:t> </a:t>
            </a:r>
            <a:r>
              <a:rPr lang="en-US" b="1" dirty="0" err="1">
                <a:solidFill>
                  <a:srgbClr val="FF0000"/>
                </a:solidFill>
              </a:rPr>
              <a:t>được</a:t>
            </a:r>
            <a:r>
              <a:rPr lang="en-US" b="1" dirty="0">
                <a:solidFill>
                  <a:srgbClr val="FF0000"/>
                </a:solidFill>
              </a:rPr>
              <a:t> </a:t>
            </a:r>
            <a:r>
              <a:rPr lang="en-US" b="1" dirty="0" err="1">
                <a:solidFill>
                  <a:srgbClr val="FF0000"/>
                </a:solidFill>
              </a:rPr>
              <a:t>dự</a:t>
            </a:r>
            <a:r>
              <a:rPr lang="en-US" b="1" dirty="0">
                <a:solidFill>
                  <a:srgbClr val="FF0000"/>
                </a:solidFill>
              </a:rPr>
              <a:t> </a:t>
            </a:r>
            <a:r>
              <a:rPr lang="en-US" b="1" dirty="0" err="1">
                <a:solidFill>
                  <a:srgbClr val="FF0000"/>
                </a:solidFill>
              </a:rPr>
              <a:t>đoán</a:t>
            </a:r>
            <a:r>
              <a:rPr lang="en-US" b="1" dirty="0">
                <a:solidFill>
                  <a:srgbClr val="FF0000"/>
                </a:solidFill>
              </a:rPr>
              <a:t>.</a:t>
            </a:r>
          </a:p>
          <a:p>
            <a:pPr lvl="1"/>
            <a:endParaRPr lang="en-US" dirty="0"/>
          </a:p>
        </p:txBody>
      </p:sp>
      <p:sp>
        <p:nvSpPr>
          <p:cNvPr id="4" name="Slide Number Placeholder 3">
            <a:extLst>
              <a:ext uri="{FF2B5EF4-FFF2-40B4-BE49-F238E27FC236}">
                <a16:creationId xmlns:a16="http://schemas.microsoft.com/office/drawing/2014/main" id="{E8CDA5EF-5A99-1847-BC0D-EA15B5FDBCC7}"/>
              </a:ext>
            </a:extLst>
          </p:cNvPr>
          <p:cNvSpPr>
            <a:spLocks noGrp="1"/>
          </p:cNvSpPr>
          <p:nvPr>
            <p:ph type="sldNum" sz="quarter" idx="12"/>
          </p:nvPr>
        </p:nvSpPr>
        <p:spPr/>
        <p:txBody>
          <a:bodyPr/>
          <a:lstStyle/>
          <a:p>
            <a:fld id="{20B7F220-0825-4B9B-9156-FF79F33775FE}" type="slidenum">
              <a:rPr lang="vi-VN" smtClean="0"/>
              <a:t>5</a:t>
            </a:fld>
            <a:endParaRPr lang="vi-VN"/>
          </a:p>
        </p:txBody>
      </p:sp>
    </p:spTree>
    <p:extLst>
      <p:ext uri="{BB962C8B-B14F-4D97-AF65-F5344CB8AC3E}">
        <p14:creationId xmlns:p14="http://schemas.microsoft.com/office/powerpoint/2010/main" val="37039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5299-F669-D94A-9CA6-941149F51FFF}"/>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E19D10C9-D882-EB4C-AD9F-F88BF167B8FA}"/>
              </a:ext>
            </a:extLst>
          </p:cNvPr>
          <p:cNvSpPr>
            <a:spLocks noGrp="1"/>
          </p:cNvSpPr>
          <p:nvPr>
            <p:ph idx="1"/>
          </p:nvPr>
        </p:nvSpPr>
        <p:spPr>
          <a:xfrm>
            <a:off x="457200" y="1600206"/>
            <a:ext cx="8229600" cy="4756152"/>
          </a:xfrm>
        </p:spPr>
        <p:txBody>
          <a:bodyPr/>
          <a:lstStyle/>
          <a:p>
            <a:r>
              <a:rPr lang="en-US" dirty="0" err="1"/>
              <a:t>Nhiều</a:t>
            </a:r>
            <a:r>
              <a:rPr lang="en-US" dirty="0"/>
              <a:t> </a:t>
            </a:r>
            <a:r>
              <a:rPr lang="en-US" dirty="0" err="1"/>
              <a:t>kỹ</a:t>
            </a:r>
            <a:r>
              <a:rPr lang="en-US" dirty="0"/>
              <a:t> </a:t>
            </a:r>
            <a:r>
              <a:rPr lang="en-US" dirty="0" err="1"/>
              <a:t>thuật</a:t>
            </a:r>
            <a:r>
              <a:rPr lang="en-US" dirty="0"/>
              <a:t> </a:t>
            </a:r>
            <a:r>
              <a:rPr lang="en-US" dirty="0" err="1"/>
              <a:t>đã</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dự</a:t>
            </a:r>
            <a:r>
              <a:rPr lang="en-US" dirty="0"/>
              <a:t> </a:t>
            </a:r>
            <a:r>
              <a:rPr lang="en-US" dirty="0" err="1"/>
              <a:t>đoán</a:t>
            </a:r>
            <a:r>
              <a:rPr lang="en-US" dirty="0"/>
              <a:t> </a:t>
            </a:r>
            <a:r>
              <a:rPr lang="en-US" dirty="0" err="1"/>
              <a:t>xu</a:t>
            </a:r>
            <a:r>
              <a:rPr lang="en-US" dirty="0"/>
              <a:t> </a:t>
            </a:r>
            <a:r>
              <a:rPr lang="en-US" dirty="0" err="1"/>
              <a:t>hướng</a:t>
            </a:r>
            <a:r>
              <a:rPr lang="en-US" dirty="0"/>
              <a:t> </a:t>
            </a:r>
            <a:r>
              <a:rPr lang="en-US" dirty="0" err="1"/>
              <a:t>cổ</a:t>
            </a:r>
            <a:r>
              <a:rPr lang="en-US" dirty="0"/>
              <a:t> </a:t>
            </a:r>
            <a:r>
              <a:rPr lang="en-US" dirty="0" err="1"/>
              <a:t>phiếu</a:t>
            </a:r>
            <a:r>
              <a:rPr lang="en-US" dirty="0"/>
              <a:t> </a:t>
            </a:r>
            <a:r>
              <a:rPr lang="en-US" dirty="0" err="1"/>
              <a:t>từ</a:t>
            </a:r>
            <a:r>
              <a:rPr lang="en-US" dirty="0"/>
              <a:t> </a:t>
            </a:r>
            <a:r>
              <a:rPr lang="en-US" dirty="0" err="1"/>
              <a:t>nhiều</a:t>
            </a:r>
            <a:r>
              <a:rPr lang="en-US" dirty="0"/>
              <a:t> </a:t>
            </a:r>
            <a:r>
              <a:rPr lang="en-US" dirty="0" err="1"/>
              <a:t>năm</a:t>
            </a:r>
            <a:r>
              <a:rPr lang="en-US" dirty="0"/>
              <a:t> </a:t>
            </a:r>
            <a:r>
              <a:rPr lang="en-US" dirty="0" err="1"/>
              <a:t>trước</a:t>
            </a:r>
            <a:r>
              <a:rPr lang="en-US" dirty="0"/>
              <a:t>.</a:t>
            </a:r>
          </a:p>
          <a:p>
            <a:endParaRPr lang="en-US" dirty="0"/>
          </a:p>
          <a:p>
            <a:pPr lvl="1"/>
            <a:r>
              <a:rPr lang="en-US" dirty="0" err="1"/>
              <a:t>Vì</a:t>
            </a:r>
            <a:r>
              <a:rPr lang="en-US" dirty="0"/>
              <a:t> </a:t>
            </a:r>
            <a:r>
              <a:rPr lang="en-US" dirty="0" err="1"/>
              <a:t>dữ</a:t>
            </a:r>
            <a:r>
              <a:rPr lang="en-US" dirty="0"/>
              <a:t> </a:t>
            </a:r>
            <a:r>
              <a:rPr lang="en-US" dirty="0" err="1"/>
              <a:t>liệu</a:t>
            </a:r>
            <a:r>
              <a:rPr lang="en-US" dirty="0"/>
              <a:t> </a:t>
            </a:r>
            <a:r>
              <a:rPr lang="en-US" dirty="0" err="1"/>
              <a:t>cổ</a:t>
            </a:r>
            <a:r>
              <a:rPr lang="en-US" dirty="0"/>
              <a:t> </a:t>
            </a:r>
            <a:r>
              <a:rPr lang="en-US" dirty="0" err="1"/>
              <a:t>phiếu</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loại</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chuỗi</a:t>
            </a:r>
            <a:r>
              <a:rPr lang="en-US" dirty="0"/>
              <a:t> </a:t>
            </a:r>
            <a:r>
              <a:rPr lang="en-US" dirty="0" err="1"/>
              <a:t>thời</a:t>
            </a:r>
            <a:r>
              <a:rPr lang="en-US" dirty="0"/>
              <a:t> </a:t>
            </a:r>
            <a:r>
              <a:rPr lang="en-US" dirty="0" err="1"/>
              <a:t>gian</a:t>
            </a:r>
            <a:r>
              <a:rPr lang="en-US" dirty="0"/>
              <a:t>(time-series) </a:t>
            </a:r>
            <a:r>
              <a:rPr lang="en-US" dirty="0" err="1"/>
              <a:t>không</a:t>
            </a:r>
            <a:r>
              <a:rPr lang="en-US" dirty="0"/>
              <a:t> </a:t>
            </a:r>
            <a:r>
              <a:rPr lang="en-US" dirty="0" err="1"/>
              <a:t>cố</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phi </a:t>
            </a:r>
            <a:r>
              <a:rPr lang="en-US" dirty="0" err="1"/>
              <a:t>tuyến</a:t>
            </a:r>
            <a:r>
              <a:rPr lang="en-US" dirty="0"/>
              <a:t> </a:t>
            </a:r>
            <a:r>
              <a:rPr lang="en-US" dirty="0" err="1"/>
              <a:t>tính</a:t>
            </a:r>
            <a:r>
              <a:rPr lang="en-US" dirty="0"/>
              <a:t> </a:t>
            </a:r>
            <a:r>
              <a:rPr lang="en-US" dirty="0" err="1"/>
              <a:t>đã</a:t>
            </a:r>
            <a:r>
              <a:rPr lang="en-US" dirty="0"/>
              <a:t> </a:t>
            </a:r>
            <a:r>
              <a:rPr lang="en-US" dirty="0" err="1"/>
              <a:t>học</a:t>
            </a:r>
            <a:r>
              <a:rPr lang="en-US" dirty="0"/>
              <a:t> </a:t>
            </a:r>
            <a:r>
              <a:rPr lang="en-US" dirty="0" err="1"/>
              <a:t>máy</a:t>
            </a:r>
            <a:r>
              <a:rPr lang="en-US" dirty="0"/>
              <a:t> </a:t>
            </a:r>
            <a:r>
              <a:rPr lang="en-US" dirty="0" err="1"/>
              <a:t>được</a:t>
            </a:r>
            <a:r>
              <a:rPr lang="en-US" dirty="0"/>
              <a:t> </a:t>
            </a:r>
            <a:r>
              <a:rPr lang="en-US" dirty="0" err="1"/>
              <a:t>sử</a:t>
            </a:r>
            <a:r>
              <a:rPr lang="en-US" dirty="0"/>
              <a:t> </a:t>
            </a:r>
            <a:r>
              <a:rPr lang="en-US" dirty="0" err="1"/>
              <a:t>dụng</a:t>
            </a:r>
            <a:r>
              <a:rPr lang="en-US" dirty="0"/>
              <a:t>.</a:t>
            </a:r>
          </a:p>
          <a:p>
            <a:endParaRPr lang="en-US" dirty="0"/>
          </a:p>
          <a:p>
            <a:pPr lvl="1"/>
            <a:r>
              <a:rPr lang="en-US" dirty="0" err="1"/>
              <a:t>Mạng</a:t>
            </a:r>
            <a:r>
              <a:rPr lang="en-US" dirty="0"/>
              <a:t> </a:t>
            </a:r>
            <a:r>
              <a:rPr lang="en-US" dirty="0" err="1"/>
              <a:t>nơ-ron</a:t>
            </a:r>
            <a:r>
              <a:rPr lang="en-US" dirty="0"/>
              <a:t> </a:t>
            </a:r>
            <a:r>
              <a:rPr lang="en-US" dirty="0" err="1"/>
              <a:t>nhân</a:t>
            </a:r>
            <a:r>
              <a:rPr lang="en-US" dirty="0"/>
              <a:t> </a:t>
            </a:r>
            <a:r>
              <a:rPr lang="en-US" dirty="0" err="1"/>
              <a:t>tạo</a:t>
            </a:r>
            <a:r>
              <a:rPr lang="en-US" dirty="0"/>
              <a:t> (ANN) </a:t>
            </a:r>
            <a:r>
              <a:rPr lang="en-US" dirty="0" err="1"/>
              <a:t>và</a:t>
            </a:r>
            <a:r>
              <a:rPr lang="en-US" dirty="0"/>
              <a:t> Support Vector Machine (SVM) </a:t>
            </a:r>
            <a:r>
              <a:rPr lang="en-US" dirty="0" err="1"/>
              <a:t>là</a:t>
            </a:r>
            <a:r>
              <a:rPr lang="en-US" dirty="0"/>
              <a:t> 2 </a:t>
            </a:r>
            <a:r>
              <a:rPr lang="en-US" dirty="0" err="1"/>
              <a:t>thuật</a:t>
            </a:r>
            <a:r>
              <a:rPr lang="en-US" dirty="0"/>
              <a:t> </a:t>
            </a:r>
            <a:r>
              <a:rPr lang="en-US" dirty="0" err="1"/>
              <a:t>toán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nhất</a:t>
            </a:r>
            <a:r>
              <a:rPr lang="en-US" dirty="0"/>
              <a: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8CDA5EF-5A99-1847-BC0D-EA15B5FDBCC7}"/>
              </a:ext>
            </a:extLst>
          </p:cNvPr>
          <p:cNvSpPr>
            <a:spLocks noGrp="1"/>
          </p:cNvSpPr>
          <p:nvPr>
            <p:ph type="sldNum" sz="quarter" idx="12"/>
          </p:nvPr>
        </p:nvSpPr>
        <p:spPr/>
        <p:txBody>
          <a:bodyPr/>
          <a:lstStyle/>
          <a:p>
            <a:fld id="{20B7F220-0825-4B9B-9156-FF79F33775FE}" type="slidenum">
              <a:rPr lang="vi-VN" smtClean="0"/>
              <a:t>6</a:t>
            </a:fld>
            <a:endParaRPr lang="vi-VN"/>
          </a:p>
        </p:txBody>
      </p:sp>
    </p:spTree>
    <p:extLst>
      <p:ext uri="{BB962C8B-B14F-4D97-AF65-F5344CB8AC3E}">
        <p14:creationId xmlns:p14="http://schemas.microsoft.com/office/powerpoint/2010/main" val="357668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5299-F669-D94A-9CA6-941149F51FFF}"/>
              </a:ext>
            </a:extLst>
          </p:cNvPr>
          <p:cNvSpPr>
            <a:spLocks noGrp="1"/>
          </p:cNvSpPr>
          <p:nvPr>
            <p:ph type="title"/>
          </p:nvPr>
        </p:nvSpPr>
        <p:spPr/>
        <p:txBody>
          <a:bodyPr/>
          <a:lstStyle/>
          <a:p>
            <a:r>
              <a:rPr lang="en-US" dirty="0"/>
              <a:t>GIỚI THIỆU BÀI TOÁN</a:t>
            </a:r>
          </a:p>
        </p:txBody>
      </p:sp>
      <p:sp>
        <p:nvSpPr>
          <p:cNvPr id="3" name="Content Placeholder 2">
            <a:extLst>
              <a:ext uri="{FF2B5EF4-FFF2-40B4-BE49-F238E27FC236}">
                <a16:creationId xmlns:a16="http://schemas.microsoft.com/office/drawing/2014/main" id="{E19D10C9-D882-EB4C-AD9F-F88BF167B8FA}"/>
              </a:ext>
            </a:extLst>
          </p:cNvPr>
          <p:cNvSpPr>
            <a:spLocks noGrp="1"/>
          </p:cNvSpPr>
          <p:nvPr>
            <p:ph idx="1"/>
          </p:nvPr>
        </p:nvSpPr>
        <p:spPr>
          <a:xfrm>
            <a:off x="457200" y="1600206"/>
            <a:ext cx="8229600" cy="4756152"/>
          </a:xfrm>
        </p:spPr>
        <p:txBody>
          <a:bodyPr/>
          <a:lstStyle/>
          <a:p>
            <a:r>
              <a:rPr lang="en-US" dirty="0" err="1"/>
              <a:t>Mỗi</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cách</a:t>
            </a:r>
            <a:r>
              <a:rPr lang="en-US" dirty="0"/>
              <a:t> </a:t>
            </a:r>
            <a:r>
              <a:rPr lang="en-US" dirty="0" err="1"/>
              <a:t>riêng</a:t>
            </a:r>
            <a:r>
              <a:rPr lang="en-US" dirty="0"/>
              <a:t> </a:t>
            </a:r>
            <a:r>
              <a:rPr lang="en-US" dirty="0" err="1"/>
              <a:t>để</a:t>
            </a:r>
            <a:r>
              <a:rPr lang="en-US" dirty="0"/>
              <a:t> </a:t>
            </a:r>
            <a:r>
              <a:rPr lang="en-US" dirty="0" err="1"/>
              <a:t>học</a:t>
            </a:r>
            <a:r>
              <a:rPr lang="en-US" dirty="0"/>
              <a:t> </a:t>
            </a:r>
            <a:r>
              <a:rPr lang="en-US" dirty="0" err="1"/>
              <a:t>các</a:t>
            </a:r>
            <a:r>
              <a:rPr lang="en-US" dirty="0"/>
              <a:t> </a:t>
            </a:r>
            <a:r>
              <a:rPr lang="en-US" dirty="0" err="1"/>
              <a:t>mẫu</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đề</a:t>
            </a:r>
            <a:r>
              <a:rPr lang="en-US" dirty="0"/>
              <a:t> </a:t>
            </a:r>
            <a:r>
              <a:rPr lang="en-US" dirty="0" err="1"/>
              <a:t>xuất</a:t>
            </a:r>
            <a:r>
              <a:rPr lang="en-US" dirty="0"/>
              <a:t> </a:t>
            </a:r>
            <a:r>
              <a:rPr lang="en-US" dirty="0" err="1"/>
              <a:t>trước</a:t>
            </a:r>
            <a:r>
              <a:rPr lang="en-US" dirty="0"/>
              <a:t> </a:t>
            </a:r>
            <a:r>
              <a:rPr lang="en-US" dirty="0" err="1"/>
              <a:t>đây</a:t>
            </a:r>
            <a:r>
              <a:rPr lang="en-US" dirty="0"/>
              <a:t> bao </a:t>
            </a:r>
            <a:r>
              <a:rPr lang="en-US" dirty="0" err="1"/>
              <a:t>gồm</a:t>
            </a:r>
            <a:r>
              <a:rPr lang="en-US" dirty="0"/>
              <a:t>:</a:t>
            </a:r>
          </a:p>
          <a:p>
            <a:pPr lvl="1"/>
            <a:r>
              <a:rPr lang="vi-VN" dirty="0"/>
              <a:t>Hassan, Nath, và Kirley (2007) đề xuất kết hợp Hidden Markov Model (HMM), Artificial Neural Networks (ANN) và thuật toán di truyền (GA) để dự báo hoạt động thị trường tài chính.</a:t>
            </a:r>
            <a:r>
              <a:rPr lang="en-US" dirty="0"/>
              <a:t> </a:t>
            </a:r>
          </a:p>
          <a:p>
            <a:pPr lvl="1"/>
            <a:r>
              <a:rPr lang="vi-VN" dirty="0"/>
              <a:t>Wang và Leu (1996) đề xuất sử dụng ANN</a:t>
            </a:r>
            <a:r>
              <a:rPr lang="en-US" dirty="0"/>
              <a:t>, </a:t>
            </a:r>
            <a:r>
              <a:rPr lang="en-US" dirty="0" err="1"/>
              <a:t>chuyển</a:t>
            </a:r>
            <a:r>
              <a:rPr lang="en-US" dirty="0"/>
              <a:t> </a:t>
            </a:r>
            <a:r>
              <a:rPr lang="en-US" dirty="0" err="1"/>
              <a:t>giá</a:t>
            </a:r>
            <a:r>
              <a:rPr lang="en-US" dirty="0"/>
              <a:t> </a:t>
            </a:r>
            <a:r>
              <a:rPr lang="en-US" dirty="0" err="1"/>
              <a:t>cổ</a:t>
            </a:r>
            <a:r>
              <a:rPr lang="en-US" dirty="0"/>
              <a:t> </a:t>
            </a:r>
            <a:r>
              <a:rPr lang="en-US" dirty="0" err="1"/>
              <a:t>phiếu</a:t>
            </a:r>
            <a:r>
              <a:rPr lang="en-US" dirty="0"/>
              <a:t> </a:t>
            </a:r>
            <a:r>
              <a:rPr lang="en-US" dirty="0" err="1"/>
              <a:t>thành</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độc</a:t>
            </a:r>
            <a:r>
              <a:rPr lang="en-US" dirty="0"/>
              <a:t> </a:t>
            </a:r>
            <a:r>
              <a:rPr lang="en-US" dirty="0" err="1"/>
              <a:t>lập</a:t>
            </a:r>
            <a:r>
              <a:rPr lang="en-US" dirty="0"/>
              <a:t> </a:t>
            </a:r>
            <a:r>
              <a:rPr lang="en-US" dirty="0" err="1"/>
              <a:t>làm</a:t>
            </a:r>
            <a:r>
              <a:rPr lang="en-US" dirty="0"/>
              <a:t> </a:t>
            </a:r>
            <a:r>
              <a:rPr lang="en-US" dirty="0" err="1"/>
              <a:t>đầu</a:t>
            </a:r>
            <a:r>
              <a:rPr lang="en-US" dirty="0"/>
              <a:t> </a:t>
            </a:r>
            <a:r>
              <a:rPr lang="en-US" dirty="0" err="1"/>
              <a:t>vào</a:t>
            </a:r>
            <a:r>
              <a:rPr lang="en-US" dirty="0"/>
              <a:t> </a:t>
            </a:r>
            <a:r>
              <a:rPr lang="en-US" dirty="0" err="1"/>
              <a:t>cho</a:t>
            </a:r>
            <a:r>
              <a:rPr lang="en-US" dirty="0"/>
              <a:t> HMM, </a:t>
            </a:r>
            <a:r>
              <a:rPr lang="vi-VN" dirty="0"/>
              <a:t>hữu ích trong việc dự báo xu hướng giá giữa kỳ tại thị trường chứng khoán Đài Loan.</a:t>
            </a:r>
            <a:r>
              <a:rPr lang="en-US" dirty="0"/>
              <a:t> </a:t>
            </a:r>
          </a:p>
          <a:p>
            <a:pPr lvl="1"/>
            <a:r>
              <a:rPr lang="vi-VN" dirty="0"/>
              <a:t>Chen, Leung và Daouk (2003) nghiên cứu mạng lưới thần kinh song phương (PNN) để dự báo hướng của chỉ số.</a:t>
            </a:r>
          </a:p>
          <a:p>
            <a:pPr lvl="1"/>
            <a:r>
              <a:rPr lang="vi-VN" dirty="0"/>
              <a:t>Huang, Nakamori và Wang (2005) đề xuất SVM để dự báo hướng di chuyển hàng tuần của chỉ số NIKKEI 225. </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8CDA5EF-5A99-1847-BC0D-EA15B5FDBCC7}"/>
              </a:ext>
            </a:extLst>
          </p:cNvPr>
          <p:cNvSpPr>
            <a:spLocks noGrp="1"/>
          </p:cNvSpPr>
          <p:nvPr>
            <p:ph type="sldNum" sz="quarter" idx="12"/>
          </p:nvPr>
        </p:nvSpPr>
        <p:spPr/>
        <p:txBody>
          <a:bodyPr/>
          <a:lstStyle/>
          <a:p>
            <a:fld id="{20B7F220-0825-4B9B-9156-FF79F33775FE}" type="slidenum">
              <a:rPr lang="vi-VN" smtClean="0"/>
              <a:t>7</a:t>
            </a:fld>
            <a:endParaRPr lang="vi-VN"/>
          </a:p>
        </p:txBody>
      </p:sp>
    </p:spTree>
    <p:extLst>
      <p:ext uri="{BB962C8B-B14F-4D97-AF65-F5344CB8AC3E}">
        <p14:creationId xmlns:p14="http://schemas.microsoft.com/office/powerpoint/2010/main" val="316595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5299-F669-D94A-9CA6-941149F51FFF}"/>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E19D10C9-D882-EB4C-AD9F-F88BF167B8FA}"/>
              </a:ext>
            </a:extLst>
          </p:cNvPr>
          <p:cNvSpPr>
            <a:spLocks noGrp="1"/>
          </p:cNvSpPr>
          <p:nvPr>
            <p:ph idx="1"/>
          </p:nvPr>
        </p:nvSpPr>
        <p:spPr>
          <a:xfrm>
            <a:off x="457200" y="1600206"/>
            <a:ext cx="8229600" cy="4756152"/>
          </a:xfrm>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E8CDA5EF-5A99-1847-BC0D-EA15B5FDBCC7}"/>
              </a:ext>
            </a:extLst>
          </p:cNvPr>
          <p:cNvSpPr>
            <a:spLocks noGrp="1"/>
          </p:cNvSpPr>
          <p:nvPr>
            <p:ph type="sldNum" sz="quarter" idx="12"/>
          </p:nvPr>
        </p:nvSpPr>
        <p:spPr/>
        <p:txBody>
          <a:bodyPr/>
          <a:lstStyle/>
          <a:p>
            <a:fld id="{20B7F220-0825-4B9B-9156-FF79F33775FE}" type="slidenum">
              <a:rPr lang="vi-VN" smtClean="0"/>
              <a:t>8</a:t>
            </a:fld>
            <a:endParaRPr lang="vi-VN"/>
          </a:p>
        </p:txBody>
      </p:sp>
      <p:sp>
        <p:nvSpPr>
          <p:cNvPr id="5" name="Content Placeholder 2">
            <a:extLst>
              <a:ext uri="{FF2B5EF4-FFF2-40B4-BE49-F238E27FC236}">
                <a16:creationId xmlns:a16="http://schemas.microsoft.com/office/drawing/2014/main" id="{99C755EA-8951-1644-922B-385129664760}"/>
              </a:ext>
            </a:extLst>
          </p:cNvPr>
          <p:cNvSpPr txBox="1">
            <a:spLocks/>
          </p:cNvSpPr>
          <p:nvPr/>
        </p:nvSpPr>
        <p:spPr>
          <a:xfrm>
            <a:off x="609600" y="1752606"/>
            <a:ext cx="8229600" cy="4756152"/>
          </a:xfrm>
          <a:prstGeom prst="rect">
            <a:avLst/>
          </a:prstGeom>
        </p:spPr>
        <p:txBody>
          <a:bodyPr vert="horz" lIns="91440" tIns="45720" rIns="91440" bIns="45720" rtlCol="0">
            <a:normAutofit/>
          </a:bodyPr>
          <a:lstStyle>
            <a:lvl1pPr marL="257168" indent="-25716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195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vi-VN" dirty="0"/>
              <a:t>Mười năm dữ liệu của tổng hai chỉ số giá cổ phiếu (CNX Nifty, S &amp; P BSE Sensex) và hai cổ phiếu (Reliance Industries, Infosys Ltd.) từ tháng 1 năm 2003 đến tháng 12 năm 2012 được sử dụng.</a:t>
            </a:r>
          </a:p>
          <a:p>
            <a:endParaRPr lang="en-US" dirty="0"/>
          </a:p>
          <a:p>
            <a:endParaRPr lang="en-US" dirty="0"/>
          </a:p>
        </p:txBody>
      </p:sp>
      <p:pic>
        <p:nvPicPr>
          <p:cNvPr id="7" name="Picture 6">
            <a:extLst>
              <a:ext uri="{FF2B5EF4-FFF2-40B4-BE49-F238E27FC236}">
                <a16:creationId xmlns:a16="http://schemas.microsoft.com/office/drawing/2014/main" id="{CC88D5B4-299E-E64F-AED0-AF079F5254B1}"/>
              </a:ext>
            </a:extLst>
          </p:cNvPr>
          <p:cNvPicPr>
            <a:picLocks noChangeAspect="1"/>
          </p:cNvPicPr>
          <p:nvPr/>
        </p:nvPicPr>
        <p:blipFill>
          <a:blip r:embed="rId3"/>
          <a:stretch>
            <a:fillRect/>
          </a:stretch>
        </p:blipFill>
        <p:spPr>
          <a:xfrm>
            <a:off x="1152978" y="2823841"/>
            <a:ext cx="7142843" cy="3532517"/>
          </a:xfrm>
          <a:prstGeom prst="rect">
            <a:avLst/>
          </a:prstGeom>
        </p:spPr>
      </p:pic>
    </p:spTree>
    <p:extLst>
      <p:ext uri="{BB962C8B-B14F-4D97-AF65-F5344CB8AC3E}">
        <p14:creationId xmlns:p14="http://schemas.microsoft.com/office/powerpoint/2010/main" val="3289679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C328-D14C-064D-87C0-28755BF45B16}"/>
              </a:ext>
            </a:extLst>
          </p:cNvPr>
          <p:cNvSpPr>
            <a:spLocks noGrp="1"/>
          </p:cNvSpPr>
          <p:nvPr>
            <p:ph type="title"/>
          </p:nvPr>
        </p:nvSpPr>
        <p:spPr/>
        <p:txBody>
          <a:bodyPr/>
          <a:lstStyle/>
          <a:p>
            <a:r>
              <a:rPr lang="en-US" dirty="0"/>
              <a:t>DỮ LIỆU NGHIÊN CỨU</a:t>
            </a:r>
          </a:p>
        </p:txBody>
      </p:sp>
      <p:sp>
        <p:nvSpPr>
          <p:cNvPr id="3" name="Content Placeholder 2">
            <a:extLst>
              <a:ext uri="{FF2B5EF4-FFF2-40B4-BE49-F238E27FC236}">
                <a16:creationId xmlns:a16="http://schemas.microsoft.com/office/drawing/2014/main" id="{9C207370-C105-3A45-90EC-7ACCEFE1AD77}"/>
              </a:ext>
            </a:extLst>
          </p:cNvPr>
          <p:cNvSpPr>
            <a:spLocks noGrp="1"/>
          </p:cNvSpPr>
          <p:nvPr>
            <p:ph idx="1"/>
          </p:nvPr>
        </p:nvSpPr>
        <p:spPr/>
        <p:txBody>
          <a:bodyPr>
            <a:normAutofit/>
          </a:bodyPr>
          <a:lstStyle/>
          <a:p>
            <a:r>
              <a:rPr lang="en-US" sz="2000" dirty="0" err="1"/>
              <a:t>Sử</a:t>
            </a:r>
            <a:r>
              <a:rPr lang="en-US" sz="2000" dirty="0"/>
              <a:t> </a:t>
            </a:r>
            <a:r>
              <a:rPr lang="en-US" sz="2000" dirty="0" err="1"/>
              <a:t>dụng</a:t>
            </a:r>
            <a:r>
              <a:rPr lang="en-US" sz="2000" dirty="0"/>
              <a:t> 20% </a:t>
            </a:r>
            <a:r>
              <a:rPr lang="en-US" sz="2000" dirty="0" err="1"/>
              <a:t>dữ</a:t>
            </a:r>
            <a:r>
              <a:rPr lang="en-US" sz="2000" dirty="0"/>
              <a:t> </a:t>
            </a:r>
            <a:r>
              <a:rPr lang="en-US" sz="2000" dirty="0" err="1"/>
              <a:t>liệu</a:t>
            </a:r>
            <a:r>
              <a:rPr lang="en-US" sz="2000" dirty="0"/>
              <a:t> </a:t>
            </a:r>
            <a:r>
              <a:rPr lang="en-US" sz="2000" dirty="0" err="1"/>
              <a:t>làm</a:t>
            </a:r>
            <a:r>
              <a:rPr lang="en-US" sz="2000" dirty="0"/>
              <a:t> </a:t>
            </a:r>
            <a:r>
              <a:rPr lang="en-US" sz="2000" dirty="0" err="1"/>
              <a:t>dữ</a:t>
            </a:r>
            <a:r>
              <a:rPr lang="en-US" sz="2000" dirty="0"/>
              <a:t> </a:t>
            </a:r>
            <a:r>
              <a:rPr lang="en-US" sz="2000" dirty="0" err="1"/>
              <a:t>liệu</a:t>
            </a:r>
            <a:r>
              <a:rPr lang="en-US" sz="2000" dirty="0"/>
              <a:t> </a:t>
            </a:r>
            <a:r>
              <a:rPr lang="en-US" sz="2000" dirty="0" err="1"/>
              <a:t>để</a:t>
            </a:r>
            <a:r>
              <a:rPr lang="en-US" sz="2000" dirty="0"/>
              <a:t> </a:t>
            </a:r>
            <a:r>
              <a:rPr lang="en-US" sz="2000" dirty="0" err="1"/>
              <a:t>xác</a:t>
            </a:r>
            <a:r>
              <a:rPr lang="en-US" sz="2000" dirty="0"/>
              <a:t> </a:t>
            </a:r>
            <a:r>
              <a:rPr lang="en-US" sz="2000" dirty="0" err="1"/>
              <a:t>định</a:t>
            </a:r>
            <a:r>
              <a:rPr lang="en-US" sz="2000" dirty="0"/>
              <a:t> </a:t>
            </a:r>
            <a:r>
              <a:rPr lang="en-US" sz="2000" dirty="0" err="1"/>
              <a:t>tham</a:t>
            </a:r>
            <a:r>
              <a:rPr lang="en-US" sz="2000" dirty="0"/>
              <a:t> </a:t>
            </a:r>
            <a:r>
              <a:rPr lang="en-US" sz="2000" dirty="0" err="1"/>
              <a:t>số</a:t>
            </a:r>
            <a:r>
              <a:rPr lang="en-US" sz="2000" dirty="0"/>
              <a:t> </a:t>
            </a:r>
            <a:r>
              <a:rPr lang="en-US" sz="2000" dirty="0" err="1"/>
              <a:t>của</a:t>
            </a:r>
            <a:r>
              <a:rPr lang="en-US" sz="2000" dirty="0"/>
              <a:t> </a:t>
            </a:r>
            <a:r>
              <a:rPr lang="en-US" sz="2000" dirty="0" err="1"/>
              <a:t>các</a:t>
            </a:r>
            <a:r>
              <a:rPr lang="en-US" sz="2000" dirty="0"/>
              <a:t> </a:t>
            </a:r>
            <a:r>
              <a:rPr lang="en-US" sz="2000" dirty="0" err="1"/>
              <a:t>mô</a:t>
            </a:r>
            <a:r>
              <a:rPr lang="en-US" sz="2000" dirty="0"/>
              <a:t> </a:t>
            </a:r>
            <a:r>
              <a:rPr lang="en-US" sz="2000" dirty="0" err="1"/>
              <a:t>hình</a:t>
            </a:r>
            <a:r>
              <a:rPr lang="en-US" sz="2000" dirty="0"/>
              <a:t> </a:t>
            </a:r>
            <a:r>
              <a:rPr lang="en-US" sz="2000" dirty="0" err="1"/>
              <a:t>dự</a:t>
            </a:r>
            <a:r>
              <a:rPr lang="en-US" sz="2000" dirty="0"/>
              <a:t> </a:t>
            </a:r>
            <a:r>
              <a:rPr lang="en-US" sz="2000" dirty="0" err="1"/>
              <a:t>đoán</a:t>
            </a:r>
            <a:r>
              <a:rPr lang="en-US" sz="2000" dirty="0"/>
              <a:t>, chia </a:t>
            </a:r>
            <a:r>
              <a:rPr lang="en-US" sz="2000" dirty="0" err="1"/>
              <a:t>thành</a:t>
            </a:r>
            <a:r>
              <a:rPr lang="en-US" sz="2000" dirty="0"/>
              <a:t> </a:t>
            </a:r>
            <a:r>
              <a:rPr lang="en-US" sz="2000" dirty="0" err="1"/>
              <a:t>tập</a:t>
            </a:r>
            <a:r>
              <a:rPr lang="en-US" sz="2000" dirty="0"/>
              <a:t> </a:t>
            </a:r>
            <a:r>
              <a:rPr lang="en-US" sz="2000" dirty="0" err="1"/>
              <a:t>huấn</a:t>
            </a:r>
            <a:r>
              <a:rPr lang="en-US" sz="2000" dirty="0"/>
              <a:t> </a:t>
            </a:r>
            <a:r>
              <a:rPr lang="en-US" sz="2000" dirty="0" err="1"/>
              <a:t>luyện</a:t>
            </a:r>
            <a:r>
              <a:rPr lang="en-US" sz="2000" dirty="0"/>
              <a:t> (training) </a:t>
            </a:r>
            <a:r>
              <a:rPr lang="en-US" sz="2000" dirty="0" err="1"/>
              <a:t>và</a:t>
            </a:r>
            <a:r>
              <a:rPr lang="en-US" sz="2000" dirty="0"/>
              <a:t> </a:t>
            </a:r>
            <a:r>
              <a:rPr lang="en-US" sz="2000" dirty="0" err="1"/>
              <a:t>tổ</a:t>
            </a:r>
            <a:r>
              <a:rPr lang="en-US" sz="2000" dirty="0"/>
              <a:t> </a:t>
            </a:r>
            <a:r>
              <a:rPr lang="en-US" sz="2000" dirty="0" err="1"/>
              <a:t>chức</a:t>
            </a:r>
            <a:r>
              <a:rPr lang="en-US" sz="2000" dirty="0"/>
              <a:t> (holdout), </a:t>
            </a:r>
            <a:r>
              <a:rPr lang="en-US" sz="2000" dirty="0" err="1"/>
              <a:t>mỗi</a:t>
            </a:r>
            <a:r>
              <a:rPr lang="en-US" sz="2000" dirty="0"/>
              <a:t> </a:t>
            </a:r>
            <a:r>
              <a:rPr lang="en-US" sz="2000" dirty="0" err="1"/>
              <a:t>bộ</a:t>
            </a:r>
            <a:r>
              <a:rPr lang="en-US" sz="2000" dirty="0"/>
              <a:t> bao </a:t>
            </a:r>
            <a:r>
              <a:rPr lang="en-US" sz="2000" dirty="0" err="1"/>
              <a:t>gồm</a:t>
            </a:r>
            <a:r>
              <a:rPr lang="en-US" sz="2000" dirty="0"/>
              <a:t> 10% </a:t>
            </a:r>
            <a:r>
              <a:rPr lang="en-US" sz="2000" dirty="0" err="1"/>
              <a:t>toàn</a:t>
            </a:r>
            <a:r>
              <a:rPr lang="en-US" sz="2000" dirty="0"/>
              <a:t> </a:t>
            </a:r>
            <a:r>
              <a:rPr lang="en-US" sz="2000" dirty="0" err="1"/>
              <a:t>bộ</a:t>
            </a:r>
            <a:r>
              <a:rPr lang="en-US" sz="2000" dirty="0"/>
              <a:t> </a:t>
            </a:r>
            <a:r>
              <a:rPr lang="en-US" sz="2000" dirty="0" err="1"/>
              <a:t>dữ</a:t>
            </a:r>
            <a:r>
              <a:rPr lang="en-US" sz="2000" dirty="0"/>
              <a:t> </a:t>
            </a:r>
            <a:r>
              <a:rPr lang="en-US" sz="2000" dirty="0" err="1"/>
              <a:t>liệu</a:t>
            </a:r>
            <a:r>
              <a:rPr lang="en-US" sz="2000" dirty="0"/>
              <a:t>.</a:t>
            </a:r>
          </a:p>
          <a:p>
            <a:r>
              <a:rPr lang="en-US" sz="2000" dirty="0" err="1"/>
              <a:t>Được</a:t>
            </a:r>
            <a:r>
              <a:rPr lang="en-US" sz="2000" dirty="0"/>
              <a:t> </a:t>
            </a:r>
            <a:r>
              <a:rPr lang="en-US" sz="2000" dirty="0" err="1"/>
              <a:t>xây</a:t>
            </a:r>
            <a:r>
              <a:rPr lang="en-US" sz="2000" dirty="0"/>
              <a:t> </a:t>
            </a:r>
            <a:r>
              <a:rPr lang="en-US" sz="2000" dirty="0" err="1"/>
              <a:t>dựng</a:t>
            </a:r>
            <a:r>
              <a:rPr lang="en-US" sz="2000" dirty="0"/>
              <a:t> </a:t>
            </a:r>
            <a:r>
              <a:rPr lang="en-US" sz="2000" dirty="0" err="1"/>
              <a:t>bằng</a:t>
            </a:r>
            <a:r>
              <a:rPr lang="en-US" sz="2000" dirty="0"/>
              <a:t> </a:t>
            </a:r>
            <a:r>
              <a:rPr lang="en-US" sz="2000" dirty="0" err="1"/>
              <a:t>cách</a:t>
            </a:r>
            <a:r>
              <a:rPr lang="en-US" sz="2000" dirty="0"/>
              <a:t> </a:t>
            </a:r>
            <a:r>
              <a:rPr lang="en-US" sz="2000" dirty="0" err="1"/>
              <a:t>lấy</a:t>
            </a:r>
            <a:r>
              <a:rPr lang="en-US" sz="2000" dirty="0"/>
              <a:t> </a:t>
            </a:r>
            <a:r>
              <a:rPr lang="en-US" sz="2000" dirty="0" err="1"/>
              <a:t>tỉ</a:t>
            </a:r>
            <a:r>
              <a:rPr lang="en-US" sz="2000" dirty="0"/>
              <a:t> </a:t>
            </a:r>
            <a:r>
              <a:rPr lang="en-US" sz="2000" dirty="0" err="1"/>
              <a:t>lệ</a:t>
            </a:r>
            <a:r>
              <a:rPr lang="en-US" sz="2000" dirty="0"/>
              <a:t> </a:t>
            </a:r>
            <a:r>
              <a:rPr lang="en-US" sz="2000" dirty="0" err="1"/>
              <a:t>bằng</a:t>
            </a:r>
            <a:r>
              <a:rPr lang="en-US" sz="2000" dirty="0"/>
              <a:t> </a:t>
            </a:r>
            <a:r>
              <a:rPr lang="en-US" sz="2000" dirty="0" err="1"/>
              <a:t>nhau</a:t>
            </a:r>
            <a:r>
              <a:rPr lang="en-US" sz="2000" dirty="0"/>
              <a:t> </a:t>
            </a:r>
            <a:r>
              <a:rPr lang="en-US" sz="2000" dirty="0" err="1"/>
              <a:t>từ</a:t>
            </a:r>
            <a:r>
              <a:rPr lang="en-US" sz="2000" dirty="0"/>
              <a:t> </a:t>
            </a:r>
            <a:r>
              <a:rPr lang="en-US" sz="2000" dirty="0" err="1"/>
              <a:t>mỗi</a:t>
            </a:r>
            <a:r>
              <a:rPr lang="en-US" sz="2000" dirty="0"/>
              <a:t> </a:t>
            </a:r>
            <a:r>
              <a:rPr lang="en-US" sz="2000" dirty="0" err="1"/>
              <a:t>năm</a:t>
            </a:r>
            <a:r>
              <a:rPr lang="en-US" sz="2000" dirty="0"/>
              <a:t> </a:t>
            </a:r>
            <a:r>
              <a:rPr lang="en-US" sz="2000" dirty="0" err="1"/>
              <a:t>trong</a:t>
            </a:r>
            <a:r>
              <a:rPr lang="en-US" sz="2000" dirty="0"/>
              <a:t> 10 </a:t>
            </a:r>
            <a:r>
              <a:rPr lang="en-US" sz="2000" dirty="0" err="1"/>
              <a:t>năm</a:t>
            </a:r>
            <a:r>
              <a:rPr lang="en-US" sz="2000" dirty="0"/>
              <a:t>, </a:t>
            </a:r>
            <a:r>
              <a:rPr lang="en-US" sz="2000" dirty="0" err="1"/>
              <a:t>tỉ</a:t>
            </a:r>
            <a:r>
              <a:rPr lang="en-US" sz="2000" dirty="0"/>
              <a:t> </a:t>
            </a:r>
            <a:r>
              <a:rPr lang="en-US" sz="2000" dirty="0" err="1"/>
              <a:t>lệ</a:t>
            </a:r>
            <a:r>
              <a:rPr lang="en-US" sz="2000" dirty="0"/>
              <a:t> </a:t>
            </a:r>
            <a:r>
              <a:rPr lang="en-US" sz="2000" dirty="0" err="1"/>
              <a:t>phân</a:t>
            </a:r>
            <a:r>
              <a:rPr lang="en-US" sz="2000" dirty="0"/>
              <a:t> </a:t>
            </a:r>
            <a:r>
              <a:rPr lang="en-US" sz="2000" dirty="0" err="1"/>
              <a:t>trăm</a:t>
            </a:r>
            <a:r>
              <a:rPr lang="en-US" sz="2000" dirty="0"/>
              <a:t> </a:t>
            </a:r>
            <a:r>
              <a:rPr lang="en-US" sz="2000" dirty="0" err="1"/>
              <a:t>tăng</a:t>
            </a:r>
            <a:r>
              <a:rPr lang="en-US" sz="2000" dirty="0"/>
              <a:t> </a:t>
            </a:r>
            <a:r>
              <a:rPr lang="en-US" sz="2000" dirty="0" err="1"/>
              <a:t>giảm</a:t>
            </a:r>
            <a:r>
              <a:rPr lang="en-US" sz="2000" dirty="0"/>
              <a:t> </a:t>
            </a:r>
            <a:r>
              <a:rPr lang="en-US" sz="2000" dirty="0" err="1"/>
              <a:t>trong</a:t>
            </a:r>
            <a:r>
              <a:rPr lang="en-US" sz="2000" dirty="0"/>
              <a:t> </a:t>
            </a:r>
            <a:r>
              <a:rPr lang="en-US" sz="2000" dirty="0" err="1"/>
              <a:t>mỗi</a:t>
            </a:r>
            <a:r>
              <a:rPr lang="en-US" sz="2000" dirty="0"/>
              <a:t> </a:t>
            </a:r>
            <a:r>
              <a:rPr lang="en-US" sz="2000" dirty="0" err="1"/>
              <a:t>năm</a:t>
            </a:r>
            <a:r>
              <a:rPr lang="en-US" sz="2000" dirty="0"/>
              <a:t> </a:t>
            </a:r>
            <a:r>
              <a:rPr lang="en-US" sz="2000" dirty="0" err="1"/>
              <a:t>cũng</a:t>
            </a:r>
            <a:r>
              <a:rPr lang="en-US" sz="2000" dirty="0"/>
              <a:t> </a:t>
            </a:r>
            <a:r>
              <a:rPr lang="en-US" sz="2000" dirty="0" err="1"/>
              <a:t>được</a:t>
            </a:r>
            <a:r>
              <a:rPr lang="en-US" sz="2000" dirty="0"/>
              <a:t> </a:t>
            </a:r>
            <a:r>
              <a:rPr lang="en-US" sz="2000" dirty="0" err="1"/>
              <a:t>duy</a:t>
            </a:r>
            <a:r>
              <a:rPr lang="en-US" sz="2000" dirty="0"/>
              <a:t> </a:t>
            </a:r>
            <a:r>
              <a:rPr lang="en-US" sz="2000" dirty="0" err="1"/>
              <a:t>trì</a:t>
            </a:r>
            <a:r>
              <a:rPr lang="en-US" sz="2000" dirty="0"/>
              <a:t>.</a:t>
            </a:r>
          </a:p>
        </p:txBody>
      </p:sp>
      <p:sp>
        <p:nvSpPr>
          <p:cNvPr id="4" name="Slide Number Placeholder 3">
            <a:extLst>
              <a:ext uri="{FF2B5EF4-FFF2-40B4-BE49-F238E27FC236}">
                <a16:creationId xmlns:a16="http://schemas.microsoft.com/office/drawing/2014/main" id="{B61D8236-2F9A-0F43-9F69-2B543A89347D}"/>
              </a:ext>
            </a:extLst>
          </p:cNvPr>
          <p:cNvSpPr>
            <a:spLocks noGrp="1"/>
          </p:cNvSpPr>
          <p:nvPr>
            <p:ph type="sldNum" sz="quarter" idx="12"/>
          </p:nvPr>
        </p:nvSpPr>
        <p:spPr/>
        <p:txBody>
          <a:bodyPr/>
          <a:lstStyle/>
          <a:p>
            <a:fld id="{20B7F220-0825-4B9B-9156-FF79F33775FE}" type="slidenum">
              <a:rPr lang="vi-VN" smtClean="0"/>
              <a:t>9</a:t>
            </a:fld>
            <a:endParaRPr lang="vi-VN"/>
          </a:p>
        </p:txBody>
      </p:sp>
      <p:pic>
        <p:nvPicPr>
          <p:cNvPr id="6" name="Picture 5">
            <a:extLst>
              <a:ext uri="{FF2B5EF4-FFF2-40B4-BE49-F238E27FC236}">
                <a16:creationId xmlns:a16="http://schemas.microsoft.com/office/drawing/2014/main" id="{832BC940-4964-AD45-BC4E-D3490943C75A}"/>
              </a:ext>
            </a:extLst>
          </p:cNvPr>
          <p:cNvPicPr>
            <a:picLocks noChangeAspect="1"/>
          </p:cNvPicPr>
          <p:nvPr/>
        </p:nvPicPr>
        <p:blipFill>
          <a:blip r:embed="rId2"/>
          <a:stretch>
            <a:fillRect/>
          </a:stretch>
        </p:blipFill>
        <p:spPr>
          <a:xfrm>
            <a:off x="1066800" y="3294743"/>
            <a:ext cx="7061199" cy="3426740"/>
          </a:xfrm>
          <a:prstGeom prst="rect">
            <a:avLst/>
          </a:prstGeom>
        </p:spPr>
      </p:pic>
    </p:spTree>
    <p:extLst>
      <p:ext uri="{BB962C8B-B14F-4D97-AF65-F5344CB8AC3E}">
        <p14:creationId xmlns:p14="http://schemas.microsoft.com/office/powerpoint/2010/main" val="2583889436"/>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9038</TotalTime>
  <Words>2710</Words>
  <Application>Microsoft Macintosh PowerPoint</Application>
  <PresentationFormat>On-screen Show (4:3)</PresentationFormat>
  <Paragraphs>271</Paragraphs>
  <Slides>36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Symbol</vt:lpstr>
      <vt:lpstr>Times New Roman</vt:lpstr>
      <vt:lpstr>ThemeTDT</vt:lpstr>
      <vt:lpstr>PowerPoint Presentation</vt:lpstr>
      <vt:lpstr>MỤC LỤC</vt:lpstr>
      <vt:lpstr>GIỚI THIỆU BÀI TOÁN</vt:lpstr>
      <vt:lpstr>GIỚI THIỆU BÀI TOÁN</vt:lpstr>
      <vt:lpstr>GIỚI THIỆU BÀI TOÁN</vt:lpstr>
      <vt:lpstr>GIỚI THIỆU BÀI TOÁN</vt:lpstr>
      <vt:lpstr>GIỚI THIỆU BÀI TOÁN</vt:lpstr>
      <vt:lpstr>DỮ LIỆU NGHIÊN CỨU</vt:lpstr>
      <vt:lpstr>DỮ LIỆU NGHIÊN CỨU</vt:lpstr>
      <vt:lpstr>DỮ LIỆU NGHIÊN CỨU</vt:lpstr>
      <vt:lpstr>DỮ LIỆU NGHIÊN CỨU</vt:lpstr>
      <vt:lpstr>DỮ LIỆU NGHIÊN CỨU</vt:lpstr>
      <vt:lpstr>DỮ LIỆU NGHIÊN CỨU</vt:lpstr>
      <vt:lpstr>DỮ LIỆU NGHIÊN CỨU</vt:lpstr>
      <vt:lpstr>DỮ LIỆU NGHIÊN CỨU</vt:lpstr>
      <vt:lpstr>CÁC MÔ HÌNH DỰ ĐOÁN</vt:lpstr>
      <vt:lpstr>CÁC MÔ HÌNH DỰ ĐOÁN</vt:lpstr>
      <vt:lpstr>CÁC MÔ HÌNH DỰ ĐOÁN</vt:lpstr>
      <vt:lpstr>CÁC MÔ HÌNH DỰ ĐOÁN</vt:lpstr>
      <vt:lpstr>CÁC MÔ HÌNH DỰ ĐOÁN</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LUẬN</vt:lpstr>
      <vt:lpstr>KẾT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Thịnh Nguyễn</cp:lastModifiedBy>
  <cp:revision>1449</cp:revision>
  <dcterms:created xsi:type="dcterms:W3CDTF">2015-09-13T11:23:10Z</dcterms:created>
  <dcterms:modified xsi:type="dcterms:W3CDTF">2019-06-16T08:31:17Z</dcterms:modified>
</cp:coreProperties>
</file>